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B5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56183-BEA3-4573-94B2-8ED032C3387D}" type="datetimeFigureOut">
              <a:rPr lang="tr-TR" smtClean="0"/>
              <a:t>16.06.2023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B8D38-6CC6-4C56-BC4A-7DC27132EF03}" type="slidenum">
              <a:rPr lang="tr-TR" smtClean="0"/>
              <a:t>‹#›</a:t>
            </a:fld>
            <a:endParaRPr lang="tr-TR"/>
          </a:p>
        </p:txBody>
      </p:sp>
    </p:spTree>
    <p:extLst>
      <p:ext uri="{BB962C8B-B14F-4D97-AF65-F5344CB8AC3E}">
        <p14:creationId xmlns:p14="http://schemas.microsoft.com/office/powerpoint/2010/main" val="396852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1B8D38-6CC6-4C56-BC4A-7DC27132EF03}" type="slidenum">
              <a:rPr lang="tr-TR" smtClean="0"/>
              <a:t>14</a:t>
            </a:fld>
            <a:endParaRPr lang="tr-TR"/>
          </a:p>
        </p:txBody>
      </p:sp>
    </p:spTree>
    <p:extLst>
      <p:ext uri="{BB962C8B-B14F-4D97-AF65-F5344CB8AC3E}">
        <p14:creationId xmlns:p14="http://schemas.microsoft.com/office/powerpoint/2010/main" val="404027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1B8D38-6CC6-4C56-BC4A-7DC27132EF03}" type="slidenum">
              <a:rPr lang="tr-TR" smtClean="0"/>
              <a:t>24</a:t>
            </a:fld>
            <a:endParaRPr lang="tr-TR"/>
          </a:p>
        </p:txBody>
      </p:sp>
    </p:spTree>
    <p:extLst>
      <p:ext uri="{BB962C8B-B14F-4D97-AF65-F5344CB8AC3E}">
        <p14:creationId xmlns:p14="http://schemas.microsoft.com/office/powerpoint/2010/main" val="565515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6/16/2023</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238328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02768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236585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03278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4658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06050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79168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502834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68257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035433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6/16/2023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55559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6/16/2023</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274020119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8DF962E-9FBF-F3A7-64FD-BC50C5B13D7C}"/>
              </a:ext>
            </a:extLst>
          </p:cNvPr>
          <p:cNvSpPr>
            <a:spLocks noGrp="1"/>
          </p:cNvSpPr>
          <p:nvPr>
            <p:ph type="ctrTitle"/>
          </p:nvPr>
        </p:nvSpPr>
        <p:spPr>
          <a:xfrm>
            <a:off x="1077364" y="720435"/>
            <a:ext cx="4140096" cy="1507375"/>
          </a:xfrm>
        </p:spPr>
        <p:txBody>
          <a:bodyPr vert="horz" lIns="91440" tIns="45720" rIns="91440" bIns="45720" rtlCol="0" anchor="b">
            <a:normAutofit/>
          </a:bodyPr>
          <a:lstStyle/>
          <a:p>
            <a:pPr>
              <a:lnSpc>
                <a:spcPct val="100000"/>
              </a:lnSpc>
            </a:pPr>
            <a:r>
              <a:rPr lang="en-US" sz="1500" b="1" kern="1200" dirty="0">
                <a:solidFill>
                  <a:schemeClr val="tx1"/>
                </a:solidFill>
                <a:effectLst/>
                <a:latin typeface="+mj-lt"/>
                <a:ea typeface="+mj-ea"/>
                <a:cs typeface="+mj-cs"/>
              </a:rPr>
              <a:t>İSTANBUL MEDENİYET ÜNİVERSİTESİ</a:t>
            </a:r>
            <a:br>
              <a:rPr lang="en-US" sz="1500" b="1" kern="1200" dirty="0">
                <a:solidFill>
                  <a:schemeClr val="tx1"/>
                </a:solidFill>
                <a:effectLst/>
                <a:latin typeface="+mj-lt"/>
                <a:ea typeface="+mj-ea"/>
                <a:cs typeface="+mj-cs"/>
              </a:rPr>
            </a:br>
            <a:r>
              <a:rPr lang="en-US" sz="1500" b="1" kern="1200" dirty="0">
                <a:solidFill>
                  <a:schemeClr val="tx1"/>
                </a:solidFill>
                <a:effectLst/>
                <a:latin typeface="+mj-lt"/>
                <a:ea typeface="+mj-ea"/>
                <a:cs typeface="+mj-cs"/>
              </a:rPr>
              <a:t>MÜHENDİSLİK VE DOĞA BİLİMLERİ FAKÜLTESİ</a:t>
            </a:r>
            <a:br>
              <a:rPr lang="en-US" sz="1500" b="1" kern="1200" dirty="0">
                <a:solidFill>
                  <a:schemeClr val="tx1"/>
                </a:solidFill>
                <a:effectLst/>
                <a:latin typeface="+mj-lt"/>
                <a:ea typeface="+mj-ea"/>
                <a:cs typeface="+mj-cs"/>
              </a:rPr>
            </a:br>
            <a:r>
              <a:rPr lang="en-US" sz="1500" b="1" kern="1200" dirty="0">
                <a:solidFill>
                  <a:schemeClr val="tx1"/>
                </a:solidFill>
                <a:effectLst/>
                <a:latin typeface="+mj-lt"/>
                <a:ea typeface="+mj-ea"/>
                <a:cs typeface="+mj-cs"/>
              </a:rPr>
              <a:t>BİLGİSAYAR MÜHENDİSLİĞİ</a:t>
            </a:r>
            <a:br>
              <a:rPr lang="en-US" sz="1500" b="1" kern="1200" dirty="0">
                <a:solidFill>
                  <a:schemeClr val="tx1"/>
                </a:solidFill>
                <a:effectLst/>
                <a:latin typeface="+mj-lt"/>
                <a:ea typeface="+mj-ea"/>
                <a:cs typeface="+mj-cs"/>
              </a:rPr>
            </a:br>
            <a:br>
              <a:rPr lang="en-US" sz="1500" b="1" kern="1200" dirty="0">
                <a:solidFill>
                  <a:schemeClr val="tx1"/>
                </a:solidFill>
                <a:effectLst/>
                <a:latin typeface="+mj-lt"/>
                <a:ea typeface="+mj-ea"/>
                <a:cs typeface="+mj-cs"/>
              </a:rPr>
            </a:br>
            <a:endParaRPr lang="en-US" sz="1500" b="1" kern="1200" dirty="0">
              <a:solidFill>
                <a:schemeClr val="tx1"/>
              </a:solidFill>
              <a:effectLst/>
              <a:latin typeface="+mj-lt"/>
              <a:ea typeface="+mj-ea"/>
              <a:cs typeface="+mj-cs"/>
            </a:endParaRPr>
          </a:p>
        </p:txBody>
      </p:sp>
      <p:sp>
        <p:nvSpPr>
          <p:cNvPr id="3" name="Alt Başlık 2">
            <a:extLst>
              <a:ext uri="{FF2B5EF4-FFF2-40B4-BE49-F238E27FC236}">
                <a16:creationId xmlns:a16="http://schemas.microsoft.com/office/drawing/2014/main" id="{95718792-27CD-4874-9D12-093B0173A05F}"/>
              </a:ext>
            </a:extLst>
          </p:cNvPr>
          <p:cNvSpPr>
            <a:spLocks noGrp="1"/>
          </p:cNvSpPr>
          <p:nvPr>
            <p:ph type="subTitle" idx="1"/>
          </p:nvPr>
        </p:nvSpPr>
        <p:spPr>
          <a:xfrm>
            <a:off x="1077364" y="2427316"/>
            <a:ext cx="4140096" cy="3513514"/>
          </a:xfrm>
        </p:spPr>
        <p:txBody>
          <a:bodyPr vert="horz" lIns="91440" tIns="45720" rIns="91440" bIns="45720" rtlCol="0">
            <a:normAutofit/>
          </a:bodyPr>
          <a:lstStyle/>
          <a:p>
            <a:r>
              <a:rPr lang="en-US" dirty="0">
                <a:latin typeface="Times New Roman" panose="02020603050405020304" pitchFamily="18" charset="0"/>
                <a:cs typeface="Times New Roman" panose="02020603050405020304" pitchFamily="18" charset="0"/>
              </a:rPr>
              <a:t>GÜZELLİK MERKEZİ RANDEVU SİSTEMİ</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DİLARA KARADUMAN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DANIŞMAN:MUHAMMET SİNAN BAŞARSLAN</a:t>
            </a:r>
          </a:p>
          <a:p>
            <a:endParaRPr lang="en-US" dirty="0"/>
          </a:p>
        </p:txBody>
      </p:sp>
      <p:sp>
        <p:nvSpPr>
          <p:cNvPr id="14" name="Freeform: Shape 13">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fik 4">
            <a:extLst>
              <a:ext uri="{FF2B5EF4-FFF2-40B4-BE49-F238E27FC236}">
                <a16:creationId xmlns:a16="http://schemas.microsoft.com/office/drawing/2014/main" id="{D74C3265-CB21-4189-93C6-24FCCACF81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46464" y="2332231"/>
            <a:ext cx="4788861" cy="2193537"/>
          </a:xfrm>
          <a:prstGeom prst="rect">
            <a:avLst/>
          </a:prstGeom>
        </p:spPr>
      </p:pic>
    </p:spTree>
    <p:extLst>
      <p:ext uri="{BB962C8B-B14F-4D97-AF65-F5344CB8AC3E}">
        <p14:creationId xmlns:p14="http://schemas.microsoft.com/office/powerpoint/2010/main" val="1259521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E03A00-427C-7FF9-311C-0431A6497497}"/>
              </a:ext>
            </a:extLst>
          </p:cNvPr>
          <p:cNvSpPr>
            <a:spLocks noGrp="1"/>
          </p:cNvSpPr>
          <p:nvPr>
            <p:ph type="title"/>
          </p:nvPr>
        </p:nvSpPr>
        <p:spPr>
          <a:xfrm>
            <a:off x="11676" y="-884256"/>
            <a:ext cx="9950103" cy="1507376"/>
          </a:xfrm>
        </p:spPr>
        <p:txBody>
          <a:bodyPr>
            <a:normAutofit/>
          </a:bodyPr>
          <a:lstStyle/>
          <a:p>
            <a:r>
              <a:rPr lang="tr-TR" sz="2000" i="1" u="sng" dirty="0">
                <a:solidFill>
                  <a:srgbClr val="0BB50F"/>
                </a:solidFill>
              </a:rPr>
              <a:t>Giriş Ekranı</a:t>
            </a:r>
          </a:p>
        </p:txBody>
      </p:sp>
      <p:pic>
        <p:nvPicPr>
          <p:cNvPr id="4" name="İçerik Yer Tutucusu 3" descr="metin, mobilya, ekran görüntüsü, sandalye içeren bir resim&#10;&#10;Açıklama otomatik olarak oluşturuldu">
            <a:extLst>
              <a:ext uri="{FF2B5EF4-FFF2-40B4-BE49-F238E27FC236}">
                <a16:creationId xmlns:a16="http://schemas.microsoft.com/office/drawing/2014/main" id="{675078F1-D6B2-DD0D-984B-864FF43EB8A3}"/>
              </a:ext>
            </a:extLst>
          </p:cNvPr>
          <p:cNvPicPr>
            <a:picLocks noGrp="1" noChangeAspect="1"/>
          </p:cNvPicPr>
          <p:nvPr>
            <p:ph idx="1"/>
          </p:nvPr>
        </p:nvPicPr>
        <p:blipFill>
          <a:blip r:embed="rId2"/>
          <a:stretch>
            <a:fillRect/>
          </a:stretch>
        </p:blipFill>
        <p:spPr>
          <a:xfrm>
            <a:off x="11676" y="779489"/>
            <a:ext cx="12180324" cy="6078511"/>
          </a:xfrm>
          <a:prstGeom prst="rect">
            <a:avLst/>
          </a:prstGeom>
        </p:spPr>
      </p:pic>
    </p:spTree>
    <p:extLst>
      <p:ext uri="{BB962C8B-B14F-4D97-AF65-F5344CB8AC3E}">
        <p14:creationId xmlns:p14="http://schemas.microsoft.com/office/powerpoint/2010/main" val="3886383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3041447-073C-3CFA-4BC9-5DB2FB29BE82}"/>
              </a:ext>
            </a:extLst>
          </p:cNvPr>
          <p:cNvSpPr>
            <a:spLocks noGrp="1"/>
          </p:cNvSpPr>
          <p:nvPr>
            <p:ph idx="1"/>
          </p:nvPr>
        </p:nvSpPr>
        <p:spPr>
          <a:xfrm>
            <a:off x="0" y="118831"/>
            <a:ext cx="9950103" cy="3513514"/>
          </a:xfrm>
        </p:spPr>
        <p:txBody>
          <a:bodyPr>
            <a:normAutofit/>
          </a:bodyPr>
          <a:lstStyle/>
          <a:p>
            <a:pPr marL="0" indent="0">
              <a:buNone/>
            </a:pPr>
            <a:r>
              <a:rPr lang="tr-TR" sz="2000" b="1" i="1" u="sng" dirty="0">
                <a:solidFill>
                  <a:srgbClr val="0BB50F"/>
                </a:solidFill>
                <a:latin typeface="+mj-lt"/>
              </a:rPr>
              <a:t>Kayıt Ekranı</a:t>
            </a:r>
            <a:endParaRPr lang="tr-TR" sz="2000" b="1" dirty="0">
              <a:latin typeface="+mj-lt"/>
            </a:endParaRPr>
          </a:p>
        </p:txBody>
      </p:sp>
      <p:pic>
        <p:nvPicPr>
          <p:cNvPr id="4" name="Resim 3" descr="metin, ekran görüntüsü, mobilya, iç mekan tasarımı içeren bir resim&#10;&#10;Açıklama otomatik olarak oluşturuldu">
            <a:extLst>
              <a:ext uri="{FF2B5EF4-FFF2-40B4-BE49-F238E27FC236}">
                <a16:creationId xmlns:a16="http://schemas.microsoft.com/office/drawing/2014/main" id="{00129ED7-700E-A4DB-ACB2-CB7A15603FE2}"/>
              </a:ext>
            </a:extLst>
          </p:cNvPr>
          <p:cNvPicPr>
            <a:picLocks noChangeAspect="1"/>
          </p:cNvPicPr>
          <p:nvPr/>
        </p:nvPicPr>
        <p:blipFill>
          <a:blip r:embed="rId2"/>
          <a:stretch>
            <a:fillRect/>
          </a:stretch>
        </p:blipFill>
        <p:spPr>
          <a:xfrm>
            <a:off x="0" y="719528"/>
            <a:ext cx="12165524" cy="6138471"/>
          </a:xfrm>
          <a:prstGeom prst="rect">
            <a:avLst/>
          </a:prstGeom>
        </p:spPr>
      </p:pic>
    </p:spTree>
    <p:extLst>
      <p:ext uri="{BB962C8B-B14F-4D97-AF65-F5344CB8AC3E}">
        <p14:creationId xmlns:p14="http://schemas.microsoft.com/office/powerpoint/2010/main" val="646899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B72274E-CA53-9607-9E13-2692C038088F}"/>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latin typeface="+mj-lt"/>
              </a:rPr>
              <a:t>Müşteri İşlem sayfası</a:t>
            </a:r>
          </a:p>
        </p:txBody>
      </p:sp>
      <p:pic>
        <p:nvPicPr>
          <p:cNvPr id="5" name="Resim 4">
            <a:extLst>
              <a:ext uri="{FF2B5EF4-FFF2-40B4-BE49-F238E27FC236}">
                <a16:creationId xmlns:a16="http://schemas.microsoft.com/office/drawing/2014/main" id="{9D82E389-6571-54F0-D256-C63CFD08C33A}"/>
              </a:ext>
            </a:extLst>
          </p:cNvPr>
          <p:cNvPicPr>
            <a:picLocks noChangeAspect="1"/>
          </p:cNvPicPr>
          <p:nvPr/>
        </p:nvPicPr>
        <p:blipFill>
          <a:blip r:embed="rId2"/>
          <a:stretch>
            <a:fillRect/>
          </a:stretch>
        </p:blipFill>
        <p:spPr>
          <a:xfrm>
            <a:off x="0" y="554636"/>
            <a:ext cx="12192000" cy="6303364"/>
          </a:xfrm>
          <a:prstGeom prst="rect">
            <a:avLst/>
          </a:prstGeom>
        </p:spPr>
      </p:pic>
    </p:spTree>
    <p:extLst>
      <p:ext uri="{BB962C8B-B14F-4D97-AF65-F5344CB8AC3E}">
        <p14:creationId xmlns:p14="http://schemas.microsoft.com/office/powerpoint/2010/main" val="136332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8A5DAFC-7BEC-3AC7-A451-02E9FC0A26C6}"/>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latin typeface="+mj-lt"/>
              </a:rPr>
              <a:t>Müşteri Randevu Ekle</a:t>
            </a:r>
          </a:p>
        </p:txBody>
      </p:sp>
      <p:pic>
        <p:nvPicPr>
          <p:cNvPr id="5" name="Resim 4" descr="metin, ekran görüntüsü, mobilya, iç mekan içeren bir resim&#10;&#10;Açıklama otomatik olarak oluşturuldu">
            <a:extLst>
              <a:ext uri="{FF2B5EF4-FFF2-40B4-BE49-F238E27FC236}">
                <a16:creationId xmlns:a16="http://schemas.microsoft.com/office/drawing/2014/main" id="{3BCA9D4F-3157-68D5-4DDB-774AB57CC57F}"/>
              </a:ext>
            </a:extLst>
          </p:cNvPr>
          <p:cNvPicPr>
            <a:picLocks noChangeAspect="1"/>
          </p:cNvPicPr>
          <p:nvPr/>
        </p:nvPicPr>
        <p:blipFill>
          <a:blip r:embed="rId2"/>
          <a:stretch>
            <a:fillRect/>
          </a:stretch>
        </p:blipFill>
        <p:spPr>
          <a:xfrm>
            <a:off x="0" y="644577"/>
            <a:ext cx="12167628" cy="6213423"/>
          </a:xfrm>
          <a:prstGeom prst="rect">
            <a:avLst/>
          </a:prstGeom>
        </p:spPr>
      </p:pic>
    </p:spTree>
    <p:extLst>
      <p:ext uri="{BB962C8B-B14F-4D97-AF65-F5344CB8AC3E}">
        <p14:creationId xmlns:p14="http://schemas.microsoft.com/office/powerpoint/2010/main" val="400855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A1290BD-58B4-4453-6B07-3AE29CEA061D}"/>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latin typeface="+mj-lt"/>
              </a:rPr>
              <a:t>Aktif Randevular</a:t>
            </a:r>
          </a:p>
        </p:txBody>
      </p:sp>
      <p:pic>
        <p:nvPicPr>
          <p:cNvPr id="5" name="Resim 4" descr="metin, ekran görüntüsü, yazılım, multimedya yazılımı içeren bir resim&#10;&#10;Açıklama otomatik olarak oluşturuldu">
            <a:extLst>
              <a:ext uri="{FF2B5EF4-FFF2-40B4-BE49-F238E27FC236}">
                <a16:creationId xmlns:a16="http://schemas.microsoft.com/office/drawing/2014/main" id="{731E83C2-E211-3571-A4CD-482F139B7435}"/>
              </a:ext>
            </a:extLst>
          </p:cNvPr>
          <p:cNvPicPr>
            <a:picLocks noChangeAspect="1"/>
          </p:cNvPicPr>
          <p:nvPr/>
        </p:nvPicPr>
        <p:blipFill>
          <a:blip r:embed="rId3"/>
          <a:stretch>
            <a:fillRect/>
          </a:stretch>
        </p:blipFill>
        <p:spPr>
          <a:xfrm>
            <a:off x="-1" y="617120"/>
            <a:ext cx="12195813" cy="6240880"/>
          </a:xfrm>
          <a:prstGeom prst="rect">
            <a:avLst/>
          </a:prstGeom>
        </p:spPr>
      </p:pic>
    </p:spTree>
    <p:extLst>
      <p:ext uri="{BB962C8B-B14F-4D97-AF65-F5344CB8AC3E}">
        <p14:creationId xmlns:p14="http://schemas.microsoft.com/office/powerpoint/2010/main" val="1247160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124685B-3129-873C-E114-9AFFF686C28D}"/>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latin typeface="+mj-lt"/>
              </a:rPr>
              <a:t>Geçmiş Randevular</a:t>
            </a:r>
          </a:p>
        </p:txBody>
      </p:sp>
      <p:pic>
        <p:nvPicPr>
          <p:cNvPr id="4" name="Resim 3" descr="metin, ekran görüntüsü, multimedya yazılımı, yazılım içeren bir resim&#10;&#10;Açıklama otomatik olarak oluşturuldu">
            <a:extLst>
              <a:ext uri="{FF2B5EF4-FFF2-40B4-BE49-F238E27FC236}">
                <a16:creationId xmlns:a16="http://schemas.microsoft.com/office/drawing/2014/main" id="{065C0B2D-9E60-D9D7-D805-2CFCC944841B}"/>
              </a:ext>
            </a:extLst>
          </p:cNvPr>
          <p:cNvPicPr>
            <a:picLocks noChangeAspect="1"/>
          </p:cNvPicPr>
          <p:nvPr/>
        </p:nvPicPr>
        <p:blipFill>
          <a:blip r:embed="rId2"/>
          <a:stretch>
            <a:fillRect/>
          </a:stretch>
        </p:blipFill>
        <p:spPr>
          <a:xfrm>
            <a:off x="0" y="570102"/>
            <a:ext cx="12192000" cy="6287898"/>
          </a:xfrm>
          <a:prstGeom prst="rect">
            <a:avLst/>
          </a:prstGeom>
        </p:spPr>
      </p:pic>
    </p:spTree>
    <p:extLst>
      <p:ext uri="{BB962C8B-B14F-4D97-AF65-F5344CB8AC3E}">
        <p14:creationId xmlns:p14="http://schemas.microsoft.com/office/powerpoint/2010/main" val="104747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3BCFD28-0F8D-0D7D-5F53-47AF22AA8989}"/>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latin typeface="+mj-lt"/>
              </a:rPr>
              <a:t>Profil Düzenleme</a:t>
            </a:r>
            <a:endParaRPr lang="tr-TR" sz="2000" b="1" dirty="0">
              <a:latin typeface="+mj-lt"/>
            </a:endParaRPr>
          </a:p>
        </p:txBody>
      </p:sp>
      <p:pic>
        <p:nvPicPr>
          <p:cNvPr id="5" name="Resim 4" descr="metin, ekran görüntüsü, mobilya, iç mekan tasarımı içeren bir resim&#10;&#10;Açıklama otomatik olarak oluşturuldu">
            <a:extLst>
              <a:ext uri="{FF2B5EF4-FFF2-40B4-BE49-F238E27FC236}">
                <a16:creationId xmlns:a16="http://schemas.microsoft.com/office/drawing/2014/main" id="{91046172-4FAE-5EE1-54F1-33826E3B8F20}"/>
              </a:ext>
            </a:extLst>
          </p:cNvPr>
          <p:cNvPicPr>
            <a:picLocks noChangeAspect="1"/>
          </p:cNvPicPr>
          <p:nvPr/>
        </p:nvPicPr>
        <p:blipFill>
          <a:blip r:embed="rId2"/>
          <a:stretch>
            <a:fillRect/>
          </a:stretch>
        </p:blipFill>
        <p:spPr>
          <a:xfrm>
            <a:off x="0" y="539647"/>
            <a:ext cx="12192000" cy="6318354"/>
          </a:xfrm>
          <a:prstGeom prst="rect">
            <a:avLst/>
          </a:prstGeom>
        </p:spPr>
      </p:pic>
    </p:spTree>
    <p:extLst>
      <p:ext uri="{BB962C8B-B14F-4D97-AF65-F5344CB8AC3E}">
        <p14:creationId xmlns:p14="http://schemas.microsoft.com/office/powerpoint/2010/main" val="290779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2ED5C51-26F2-5402-4CFD-F8D7D81B9518}"/>
              </a:ext>
            </a:extLst>
          </p:cNvPr>
          <p:cNvSpPr>
            <a:spLocks noGrp="1"/>
          </p:cNvSpPr>
          <p:nvPr>
            <p:ph idx="1"/>
          </p:nvPr>
        </p:nvSpPr>
        <p:spPr>
          <a:xfrm>
            <a:off x="0" y="0"/>
            <a:ext cx="9950103" cy="3513514"/>
          </a:xfrm>
        </p:spPr>
        <p:txBody>
          <a:bodyPr/>
          <a:lstStyle/>
          <a:p>
            <a:pPr marL="0" indent="0">
              <a:buNone/>
            </a:pPr>
            <a:r>
              <a:rPr lang="tr-TR" b="1" i="1" u="sng" dirty="0">
                <a:solidFill>
                  <a:srgbClr val="0BB50F"/>
                </a:solidFill>
                <a:latin typeface="+mj-lt"/>
              </a:rPr>
              <a:t>Ürün Ekranı</a:t>
            </a:r>
          </a:p>
        </p:txBody>
      </p:sp>
      <p:pic>
        <p:nvPicPr>
          <p:cNvPr id="5" name="Resim 4" descr="metin, ekran görüntüsü, tasarım içeren bir resim&#10;&#10;Açıklama otomatik olarak oluşturuldu">
            <a:extLst>
              <a:ext uri="{FF2B5EF4-FFF2-40B4-BE49-F238E27FC236}">
                <a16:creationId xmlns:a16="http://schemas.microsoft.com/office/drawing/2014/main" id="{24842DFC-FFC9-C6A2-2953-C252CD34629F}"/>
              </a:ext>
            </a:extLst>
          </p:cNvPr>
          <p:cNvPicPr>
            <a:picLocks noChangeAspect="1"/>
          </p:cNvPicPr>
          <p:nvPr/>
        </p:nvPicPr>
        <p:blipFill>
          <a:blip r:embed="rId2"/>
          <a:stretch>
            <a:fillRect/>
          </a:stretch>
        </p:blipFill>
        <p:spPr>
          <a:xfrm>
            <a:off x="13307" y="582295"/>
            <a:ext cx="12180626" cy="6275705"/>
          </a:xfrm>
          <a:prstGeom prst="rect">
            <a:avLst/>
          </a:prstGeom>
        </p:spPr>
      </p:pic>
    </p:spTree>
    <p:extLst>
      <p:ext uri="{BB962C8B-B14F-4D97-AF65-F5344CB8AC3E}">
        <p14:creationId xmlns:p14="http://schemas.microsoft.com/office/powerpoint/2010/main" val="184423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108FE50-0B7B-CEFF-0678-ABC79C490390}"/>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latin typeface="+mj-lt"/>
              </a:rPr>
              <a:t>Personel İşlem Anasayfa</a:t>
            </a:r>
          </a:p>
        </p:txBody>
      </p:sp>
      <p:pic>
        <p:nvPicPr>
          <p:cNvPr id="4" name="Resim 3" descr="metin, ekran görüntüsü, mobilya, iç mekan içeren bir resim&#10;&#10;Açıklama otomatik olarak oluşturuldu">
            <a:extLst>
              <a:ext uri="{FF2B5EF4-FFF2-40B4-BE49-F238E27FC236}">
                <a16:creationId xmlns:a16="http://schemas.microsoft.com/office/drawing/2014/main" id="{D6894192-C1D9-97B4-9933-A40F43D9CE18}"/>
              </a:ext>
            </a:extLst>
          </p:cNvPr>
          <p:cNvPicPr>
            <a:picLocks noChangeAspect="1"/>
          </p:cNvPicPr>
          <p:nvPr/>
        </p:nvPicPr>
        <p:blipFill>
          <a:blip r:embed="rId2"/>
          <a:stretch>
            <a:fillRect/>
          </a:stretch>
        </p:blipFill>
        <p:spPr>
          <a:xfrm>
            <a:off x="0" y="575642"/>
            <a:ext cx="12192000" cy="6282358"/>
          </a:xfrm>
          <a:prstGeom prst="rect">
            <a:avLst/>
          </a:prstGeom>
        </p:spPr>
      </p:pic>
    </p:spTree>
    <p:extLst>
      <p:ext uri="{BB962C8B-B14F-4D97-AF65-F5344CB8AC3E}">
        <p14:creationId xmlns:p14="http://schemas.microsoft.com/office/powerpoint/2010/main" val="1072760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738C319-B48C-BA3F-7B5C-39E41623D471}"/>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latin typeface="+mj-lt"/>
              </a:rPr>
              <a:t>Aktif Randevular</a:t>
            </a:r>
          </a:p>
        </p:txBody>
      </p:sp>
      <p:pic>
        <p:nvPicPr>
          <p:cNvPr id="2" name="Resim 1" descr="metin, ekran görüntüsü, yazılım, multimedya yazılımı içeren bir resim&#10;&#10;Açıklama otomatik olarak oluşturuldu">
            <a:extLst>
              <a:ext uri="{FF2B5EF4-FFF2-40B4-BE49-F238E27FC236}">
                <a16:creationId xmlns:a16="http://schemas.microsoft.com/office/drawing/2014/main" id="{B4FFBA6F-EBC8-66AA-0768-848D766C4F35}"/>
              </a:ext>
            </a:extLst>
          </p:cNvPr>
          <p:cNvPicPr>
            <a:picLocks noChangeAspect="1"/>
          </p:cNvPicPr>
          <p:nvPr/>
        </p:nvPicPr>
        <p:blipFill>
          <a:blip r:embed="rId2"/>
          <a:stretch>
            <a:fillRect/>
          </a:stretch>
        </p:blipFill>
        <p:spPr>
          <a:xfrm>
            <a:off x="0" y="627525"/>
            <a:ext cx="12192000" cy="6215485"/>
          </a:xfrm>
          <a:prstGeom prst="rect">
            <a:avLst/>
          </a:prstGeom>
        </p:spPr>
      </p:pic>
    </p:spTree>
    <p:extLst>
      <p:ext uri="{BB962C8B-B14F-4D97-AF65-F5344CB8AC3E}">
        <p14:creationId xmlns:p14="http://schemas.microsoft.com/office/powerpoint/2010/main" val="381777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09AB83-DCD9-1924-27C2-8ACB98C688A3}"/>
              </a:ext>
            </a:extLst>
          </p:cNvPr>
          <p:cNvSpPr>
            <a:spLocks noGrp="1"/>
          </p:cNvSpPr>
          <p:nvPr>
            <p:ph type="title"/>
          </p:nvPr>
        </p:nvSpPr>
        <p:spPr/>
        <p:txBody>
          <a:bodyPr/>
          <a:lstStyle/>
          <a:p>
            <a:r>
              <a:rPr lang="tr-TR" dirty="0"/>
              <a:t>İÇİNDEKİLER</a:t>
            </a:r>
          </a:p>
        </p:txBody>
      </p:sp>
      <p:sp>
        <p:nvSpPr>
          <p:cNvPr id="3" name="İçerik Yer Tutucusu 2">
            <a:extLst>
              <a:ext uri="{FF2B5EF4-FFF2-40B4-BE49-F238E27FC236}">
                <a16:creationId xmlns:a16="http://schemas.microsoft.com/office/drawing/2014/main" id="{A05D8327-AA38-0EDF-F001-36A61A807C22}"/>
              </a:ext>
            </a:extLst>
          </p:cNvPr>
          <p:cNvSpPr>
            <a:spLocks noGrp="1"/>
          </p:cNvSpPr>
          <p:nvPr>
            <p:ph idx="1"/>
          </p:nvPr>
        </p:nvSpPr>
        <p:spPr/>
        <p:txBody>
          <a:bodyPr>
            <a:normAutofit/>
          </a:bodyPr>
          <a:lstStyle/>
          <a:p>
            <a:pPr rtl="0" fontAlgn="base">
              <a:spcBef>
                <a:spcPts val="0"/>
              </a:spcBef>
              <a:spcAft>
                <a:spcPts val="0"/>
              </a:spcAft>
              <a:buFont typeface="Arial" panose="020B0604020202020204" pitchFamily="34" charset="0"/>
              <a:buChar char="•"/>
            </a:pPr>
            <a:r>
              <a:rPr lang="tr-TR" dirty="0">
                <a:latin typeface="Söhne"/>
              </a:rPr>
              <a:t>Projenin</a:t>
            </a:r>
            <a:r>
              <a:rPr lang="tr-TR" sz="1800" b="0" i="0" u="none" strike="noStrike" dirty="0">
                <a:effectLst/>
                <a:latin typeface="Söhne"/>
              </a:rPr>
              <a:t> Amacı</a:t>
            </a:r>
          </a:p>
          <a:p>
            <a:pPr rtl="0" fontAlgn="base">
              <a:spcBef>
                <a:spcPts val="640"/>
              </a:spcBef>
              <a:spcAft>
                <a:spcPts val="0"/>
              </a:spcAft>
              <a:buFont typeface="Arial" panose="020B0604020202020204" pitchFamily="34" charset="0"/>
              <a:buChar char="•"/>
            </a:pPr>
            <a:r>
              <a:rPr lang="tr-TR" dirty="0">
                <a:latin typeface="Söhne"/>
              </a:rPr>
              <a:t>Projenin</a:t>
            </a:r>
            <a:r>
              <a:rPr lang="tr-TR" sz="1800" b="0" i="0" u="none" strike="noStrike" dirty="0">
                <a:effectLst/>
                <a:latin typeface="Söhne"/>
              </a:rPr>
              <a:t> Literatür İncelemesi</a:t>
            </a:r>
          </a:p>
          <a:p>
            <a:pPr rtl="0" fontAlgn="base">
              <a:spcBef>
                <a:spcPts val="640"/>
              </a:spcBef>
              <a:spcAft>
                <a:spcPts val="0"/>
              </a:spcAft>
              <a:buFont typeface="Arial" panose="020B0604020202020204" pitchFamily="34" charset="0"/>
              <a:buChar char="•"/>
            </a:pPr>
            <a:r>
              <a:rPr lang="tr-TR" b="0" i="0" dirty="0">
                <a:effectLst/>
                <a:latin typeface="Söhne"/>
              </a:rPr>
              <a:t>Teorik Çerçeve</a:t>
            </a:r>
          </a:p>
          <a:p>
            <a:pPr rtl="0" fontAlgn="base">
              <a:spcBef>
                <a:spcPts val="640"/>
              </a:spcBef>
              <a:spcAft>
                <a:spcPts val="0"/>
              </a:spcAft>
              <a:buFont typeface="Arial" panose="020B0604020202020204" pitchFamily="34" charset="0"/>
              <a:buChar char="•"/>
            </a:pPr>
            <a:r>
              <a:rPr lang="tr-TR" sz="1800" i="0" dirty="0">
                <a:effectLst/>
                <a:latin typeface="Söhne"/>
              </a:rPr>
              <a:t>Sistem gereksinimleri ve kullanıcı ihtiyaçları</a:t>
            </a:r>
            <a:endParaRPr lang="tr-TR" dirty="0">
              <a:latin typeface="Söhne"/>
            </a:endParaRPr>
          </a:p>
          <a:p>
            <a:pPr rtl="0" fontAlgn="base">
              <a:spcBef>
                <a:spcPts val="640"/>
              </a:spcBef>
              <a:spcAft>
                <a:spcPts val="0"/>
              </a:spcAft>
              <a:buFont typeface="Arial" panose="020B0604020202020204" pitchFamily="34" charset="0"/>
              <a:buChar char="•"/>
            </a:pPr>
            <a:r>
              <a:rPr lang="tr-TR" i="0" dirty="0">
                <a:effectLst/>
                <a:latin typeface="Söhne"/>
              </a:rPr>
              <a:t>Veri tabanı tasarımı ve yönetimi</a:t>
            </a:r>
          </a:p>
          <a:p>
            <a:pPr rtl="0" fontAlgn="base">
              <a:spcBef>
                <a:spcPts val="640"/>
              </a:spcBef>
              <a:spcAft>
                <a:spcPts val="0"/>
              </a:spcAft>
              <a:buFont typeface="Arial" panose="020B0604020202020204" pitchFamily="34" charset="0"/>
              <a:buChar char="•"/>
            </a:pPr>
            <a:r>
              <a:rPr lang="tr-TR" sz="1800" i="0" dirty="0">
                <a:effectLst/>
                <a:latin typeface="Söhne"/>
              </a:rPr>
              <a:t>Kullanılan</a:t>
            </a:r>
            <a:r>
              <a:rPr lang="tr-TR" i="0" dirty="0">
                <a:effectLst/>
                <a:latin typeface="Söhne"/>
              </a:rPr>
              <a:t> teknolojiler ve programlama dilleri</a:t>
            </a:r>
          </a:p>
          <a:p>
            <a:pPr rtl="0" fontAlgn="base">
              <a:spcBef>
                <a:spcPts val="640"/>
              </a:spcBef>
              <a:spcAft>
                <a:spcPts val="0"/>
              </a:spcAft>
              <a:buFont typeface="Arial" panose="020B0604020202020204" pitchFamily="34" charset="0"/>
              <a:buChar char="•"/>
            </a:pPr>
            <a:r>
              <a:rPr lang="tr-TR" sz="1800" i="0" dirty="0">
                <a:effectLst/>
                <a:latin typeface="Söhne"/>
              </a:rPr>
              <a:t>Sistem arayüzleri</a:t>
            </a:r>
            <a:endParaRPr lang="tr-TR" i="0" dirty="0">
              <a:effectLst/>
              <a:latin typeface="Söhne"/>
            </a:endParaRPr>
          </a:p>
          <a:p>
            <a:pPr rtl="0" fontAlgn="base">
              <a:spcBef>
                <a:spcPts val="640"/>
              </a:spcBef>
              <a:spcAft>
                <a:spcPts val="0"/>
              </a:spcAft>
              <a:buFont typeface="Arial" panose="020B0604020202020204" pitchFamily="34" charset="0"/>
              <a:buChar char="•"/>
            </a:pPr>
            <a:r>
              <a:rPr lang="tr-TR" b="0" i="0" dirty="0">
                <a:effectLst/>
                <a:latin typeface="Söhne"/>
              </a:rPr>
              <a:t>Sonuç</a:t>
            </a:r>
            <a:endParaRPr lang="tr-TR" sz="1800" b="0" i="0" u="none" strike="noStrike" dirty="0">
              <a:effectLst/>
              <a:latin typeface="Söhne"/>
            </a:endParaRPr>
          </a:p>
          <a:p>
            <a:endParaRPr lang="tr-TR" dirty="0"/>
          </a:p>
        </p:txBody>
      </p:sp>
    </p:spTree>
    <p:extLst>
      <p:ext uri="{BB962C8B-B14F-4D97-AF65-F5344CB8AC3E}">
        <p14:creationId xmlns:p14="http://schemas.microsoft.com/office/powerpoint/2010/main" val="303568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A31442C-F1A1-9F34-6542-74D654AE35AF}"/>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latin typeface="+mj-lt"/>
              </a:rPr>
              <a:t>Geçmiş Randevular</a:t>
            </a:r>
          </a:p>
        </p:txBody>
      </p:sp>
      <p:pic>
        <p:nvPicPr>
          <p:cNvPr id="4" name="Resim 3" descr="metin, ekran görüntüsü, multimedya yazılımı, yazılım içeren bir resim&#10;&#10;Açıklama otomatik olarak oluşturuldu">
            <a:extLst>
              <a:ext uri="{FF2B5EF4-FFF2-40B4-BE49-F238E27FC236}">
                <a16:creationId xmlns:a16="http://schemas.microsoft.com/office/drawing/2014/main" id="{1E9DDEE9-AF72-19D2-3B7C-F95B54123B25}"/>
              </a:ext>
            </a:extLst>
          </p:cNvPr>
          <p:cNvPicPr>
            <a:picLocks noChangeAspect="1"/>
          </p:cNvPicPr>
          <p:nvPr/>
        </p:nvPicPr>
        <p:blipFill>
          <a:blip r:embed="rId2"/>
          <a:stretch>
            <a:fillRect/>
          </a:stretch>
        </p:blipFill>
        <p:spPr>
          <a:xfrm>
            <a:off x="0" y="668891"/>
            <a:ext cx="12192000" cy="6189109"/>
          </a:xfrm>
          <a:prstGeom prst="rect">
            <a:avLst/>
          </a:prstGeom>
        </p:spPr>
      </p:pic>
    </p:spTree>
    <p:extLst>
      <p:ext uri="{BB962C8B-B14F-4D97-AF65-F5344CB8AC3E}">
        <p14:creationId xmlns:p14="http://schemas.microsoft.com/office/powerpoint/2010/main" val="22244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3AC6DF9-75E4-EF0F-7F13-E76CB514D80D}"/>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effectLst/>
                <a:latin typeface="+mj-lt"/>
                <a:ea typeface="Calibri" panose="020F0502020204030204" pitchFamily="34" charset="0"/>
                <a:cs typeface="Times New Roman" panose="02020603050405020304" pitchFamily="18" charset="0"/>
              </a:rPr>
              <a:t>Yönetici Yönetim Ekranı</a:t>
            </a:r>
            <a:endParaRPr lang="tr-TR" sz="2000" b="1" i="1" u="sng" dirty="0">
              <a:solidFill>
                <a:srgbClr val="0BB50F"/>
              </a:solidFill>
              <a:latin typeface="+mj-lt"/>
            </a:endParaRPr>
          </a:p>
        </p:txBody>
      </p:sp>
      <p:pic>
        <p:nvPicPr>
          <p:cNvPr id="4" name="Resim 3" descr="ekran görüntüsü, mobilya, iç mekan, metin içeren bir resim&#10;&#10;Açıklama otomatik olarak oluşturuldu">
            <a:extLst>
              <a:ext uri="{FF2B5EF4-FFF2-40B4-BE49-F238E27FC236}">
                <a16:creationId xmlns:a16="http://schemas.microsoft.com/office/drawing/2014/main" id="{E00D3007-2EAF-9E75-B6F9-134D3D86F2B1}"/>
              </a:ext>
            </a:extLst>
          </p:cNvPr>
          <p:cNvPicPr>
            <a:picLocks noChangeAspect="1"/>
          </p:cNvPicPr>
          <p:nvPr/>
        </p:nvPicPr>
        <p:blipFill>
          <a:blip r:embed="rId2"/>
          <a:stretch>
            <a:fillRect/>
          </a:stretch>
        </p:blipFill>
        <p:spPr>
          <a:xfrm>
            <a:off x="0" y="556993"/>
            <a:ext cx="12192000" cy="6301007"/>
          </a:xfrm>
          <a:prstGeom prst="rect">
            <a:avLst/>
          </a:prstGeom>
        </p:spPr>
      </p:pic>
    </p:spTree>
    <p:extLst>
      <p:ext uri="{BB962C8B-B14F-4D97-AF65-F5344CB8AC3E}">
        <p14:creationId xmlns:p14="http://schemas.microsoft.com/office/powerpoint/2010/main" val="44790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88FCFA2-D524-D343-A011-FEB39B49ACD7}"/>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latin typeface="+mj-lt"/>
              </a:rPr>
              <a:t>Yönetici-Personel Yönetim Ekranı</a:t>
            </a:r>
          </a:p>
        </p:txBody>
      </p:sp>
      <p:pic>
        <p:nvPicPr>
          <p:cNvPr id="4" name="Resim 3" descr="metin, ekran görüntüsü, yazılım içeren bir resim&#10;&#10;Açıklama otomatik olarak oluşturuldu">
            <a:extLst>
              <a:ext uri="{FF2B5EF4-FFF2-40B4-BE49-F238E27FC236}">
                <a16:creationId xmlns:a16="http://schemas.microsoft.com/office/drawing/2014/main" id="{1B7B393F-E74F-8B84-C942-C423BA2C2A92}"/>
              </a:ext>
            </a:extLst>
          </p:cNvPr>
          <p:cNvPicPr>
            <a:picLocks noChangeAspect="1"/>
          </p:cNvPicPr>
          <p:nvPr/>
        </p:nvPicPr>
        <p:blipFill>
          <a:blip r:embed="rId2"/>
          <a:stretch>
            <a:fillRect/>
          </a:stretch>
        </p:blipFill>
        <p:spPr>
          <a:xfrm>
            <a:off x="0" y="509666"/>
            <a:ext cx="12206964" cy="6348333"/>
          </a:xfrm>
          <a:prstGeom prst="rect">
            <a:avLst/>
          </a:prstGeom>
        </p:spPr>
      </p:pic>
    </p:spTree>
    <p:extLst>
      <p:ext uri="{BB962C8B-B14F-4D97-AF65-F5344CB8AC3E}">
        <p14:creationId xmlns:p14="http://schemas.microsoft.com/office/powerpoint/2010/main" val="2912532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539B549-30CA-5242-AAB1-17EB3218AF03}"/>
              </a:ext>
            </a:extLst>
          </p:cNvPr>
          <p:cNvSpPr>
            <a:spLocks noGrp="1"/>
          </p:cNvSpPr>
          <p:nvPr>
            <p:ph idx="1"/>
          </p:nvPr>
        </p:nvSpPr>
        <p:spPr>
          <a:xfrm>
            <a:off x="0" y="0"/>
            <a:ext cx="9950103" cy="3513514"/>
          </a:xfrm>
        </p:spPr>
        <p:txBody>
          <a:bodyPr/>
          <a:lstStyle/>
          <a:p>
            <a:pPr marL="0" indent="0">
              <a:buNone/>
            </a:pPr>
            <a:r>
              <a:rPr lang="tr-TR" sz="2000" b="1" i="1" u="sng" kern="100" dirty="0">
                <a:solidFill>
                  <a:srgbClr val="0BB50F"/>
                </a:solidFill>
                <a:effectLst/>
                <a:latin typeface="+mj-lt"/>
                <a:ea typeface="Calibri" panose="020F0502020204030204" pitchFamily="34" charset="0"/>
                <a:cs typeface="Times New Roman" panose="02020603050405020304" pitchFamily="18" charset="0"/>
              </a:rPr>
              <a:t>Yönetici -Personel </a:t>
            </a:r>
            <a:r>
              <a:rPr lang="tr-TR" sz="2000" b="1" i="1" u="sng" kern="100" dirty="0">
                <a:solidFill>
                  <a:srgbClr val="0BB50F"/>
                </a:solidFill>
                <a:latin typeface="+mj-lt"/>
                <a:ea typeface="Calibri" panose="020F0502020204030204" pitchFamily="34" charset="0"/>
                <a:cs typeface="Times New Roman" panose="02020603050405020304" pitchFamily="18" charset="0"/>
              </a:rPr>
              <a:t>G</a:t>
            </a:r>
            <a:r>
              <a:rPr lang="tr-TR" sz="2000" b="1" i="1" u="sng" kern="100" dirty="0">
                <a:solidFill>
                  <a:srgbClr val="0BB50F"/>
                </a:solidFill>
                <a:effectLst/>
                <a:latin typeface="+mj-lt"/>
                <a:ea typeface="Calibri" panose="020F0502020204030204" pitchFamily="34" charset="0"/>
                <a:cs typeface="Times New Roman" panose="02020603050405020304" pitchFamily="18" charset="0"/>
              </a:rPr>
              <a:t>örev  </a:t>
            </a:r>
            <a:r>
              <a:rPr lang="tr-TR" sz="2000" b="1" i="1" u="sng" kern="100" dirty="0">
                <a:solidFill>
                  <a:srgbClr val="0BB50F"/>
                </a:solidFill>
                <a:latin typeface="+mj-lt"/>
                <a:ea typeface="Calibri" panose="020F0502020204030204" pitchFamily="34" charset="0"/>
                <a:cs typeface="Times New Roman" panose="02020603050405020304" pitchFamily="18" charset="0"/>
              </a:rPr>
              <a:t>Y</a:t>
            </a:r>
            <a:r>
              <a:rPr lang="tr-TR" sz="2000" b="1" i="1" u="sng" kern="100" dirty="0">
                <a:solidFill>
                  <a:srgbClr val="0BB50F"/>
                </a:solidFill>
                <a:effectLst/>
                <a:latin typeface="+mj-lt"/>
                <a:ea typeface="Calibri" panose="020F0502020204030204" pitchFamily="34" charset="0"/>
                <a:cs typeface="Times New Roman" panose="02020603050405020304" pitchFamily="18" charset="0"/>
              </a:rPr>
              <a:t>önetim Ekranı:</a:t>
            </a:r>
          </a:p>
          <a:p>
            <a:endParaRPr lang="tr-TR" dirty="0"/>
          </a:p>
        </p:txBody>
      </p:sp>
      <p:pic>
        <p:nvPicPr>
          <p:cNvPr id="4" name="Resim 3" descr="ekran görüntüsü, metin, mobilya, sandalye içeren bir resim&#10;&#10;Açıklama otomatik olarak oluşturuldu">
            <a:extLst>
              <a:ext uri="{FF2B5EF4-FFF2-40B4-BE49-F238E27FC236}">
                <a16:creationId xmlns:a16="http://schemas.microsoft.com/office/drawing/2014/main" id="{D53A895E-48ED-67EF-A5D1-920304442575}"/>
              </a:ext>
            </a:extLst>
          </p:cNvPr>
          <p:cNvPicPr>
            <a:picLocks noChangeAspect="1"/>
          </p:cNvPicPr>
          <p:nvPr/>
        </p:nvPicPr>
        <p:blipFill>
          <a:blip r:embed="rId2"/>
          <a:stretch>
            <a:fillRect/>
          </a:stretch>
        </p:blipFill>
        <p:spPr>
          <a:xfrm>
            <a:off x="0" y="633095"/>
            <a:ext cx="12192000" cy="6224905"/>
          </a:xfrm>
          <a:prstGeom prst="rect">
            <a:avLst/>
          </a:prstGeom>
        </p:spPr>
      </p:pic>
    </p:spTree>
    <p:extLst>
      <p:ext uri="{BB962C8B-B14F-4D97-AF65-F5344CB8AC3E}">
        <p14:creationId xmlns:p14="http://schemas.microsoft.com/office/powerpoint/2010/main" val="1927195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2EBC35C-1E60-B056-430D-3ABD764B7AA3}"/>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effectLst/>
                <a:latin typeface="+mj-lt"/>
                <a:ea typeface="Calibri" panose="020F0502020204030204" pitchFamily="34" charset="0"/>
                <a:cs typeface="Times New Roman" panose="02020603050405020304" pitchFamily="18" charset="0"/>
              </a:rPr>
              <a:t>Yönetici -Görev </a:t>
            </a:r>
            <a:r>
              <a:rPr lang="tr-TR" sz="2000" b="1" i="1" u="sng" dirty="0">
                <a:solidFill>
                  <a:srgbClr val="0BB50F"/>
                </a:solidFill>
                <a:latin typeface="+mj-lt"/>
                <a:ea typeface="Calibri" panose="020F0502020204030204" pitchFamily="34" charset="0"/>
                <a:cs typeface="Times New Roman" panose="02020603050405020304" pitchFamily="18" charset="0"/>
              </a:rPr>
              <a:t>Y</a:t>
            </a:r>
            <a:r>
              <a:rPr lang="tr-TR" sz="2000" b="1" i="1" u="sng" dirty="0">
                <a:solidFill>
                  <a:srgbClr val="0BB50F"/>
                </a:solidFill>
                <a:effectLst/>
                <a:latin typeface="+mj-lt"/>
                <a:ea typeface="Calibri" panose="020F0502020204030204" pitchFamily="34" charset="0"/>
                <a:cs typeface="Times New Roman" panose="02020603050405020304" pitchFamily="18" charset="0"/>
              </a:rPr>
              <a:t>önetim Sayfası</a:t>
            </a:r>
            <a:endParaRPr lang="tr-TR" sz="2000" b="1" i="1" u="sng" dirty="0">
              <a:solidFill>
                <a:srgbClr val="0BB50F"/>
              </a:solidFill>
              <a:latin typeface="+mj-lt"/>
            </a:endParaRPr>
          </a:p>
        </p:txBody>
      </p:sp>
      <p:pic>
        <p:nvPicPr>
          <p:cNvPr id="4" name="Resim 3" descr="metin, ekran görüntüsü, yazılım, multimedya yazılımı içeren bir resim&#10;&#10;Açıklama otomatik olarak oluşturuldu">
            <a:extLst>
              <a:ext uri="{FF2B5EF4-FFF2-40B4-BE49-F238E27FC236}">
                <a16:creationId xmlns:a16="http://schemas.microsoft.com/office/drawing/2014/main" id="{5413202F-A98C-1413-E1DC-4715C72B1FF1}"/>
              </a:ext>
            </a:extLst>
          </p:cNvPr>
          <p:cNvPicPr>
            <a:picLocks noChangeAspect="1"/>
          </p:cNvPicPr>
          <p:nvPr/>
        </p:nvPicPr>
        <p:blipFill>
          <a:blip r:embed="rId3"/>
          <a:stretch>
            <a:fillRect/>
          </a:stretch>
        </p:blipFill>
        <p:spPr>
          <a:xfrm>
            <a:off x="0" y="593310"/>
            <a:ext cx="12192000" cy="6264690"/>
          </a:xfrm>
          <a:prstGeom prst="rect">
            <a:avLst/>
          </a:prstGeom>
        </p:spPr>
      </p:pic>
    </p:spTree>
    <p:extLst>
      <p:ext uri="{BB962C8B-B14F-4D97-AF65-F5344CB8AC3E}">
        <p14:creationId xmlns:p14="http://schemas.microsoft.com/office/powerpoint/2010/main" val="4294875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2C4788-5FFB-6133-96BF-B9EA35ACC601}"/>
              </a:ext>
            </a:extLst>
          </p:cNvPr>
          <p:cNvSpPr>
            <a:spLocks noGrp="1"/>
          </p:cNvSpPr>
          <p:nvPr>
            <p:ph type="title"/>
          </p:nvPr>
        </p:nvSpPr>
        <p:spPr/>
        <p:txBody>
          <a:bodyPr/>
          <a:lstStyle/>
          <a:p>
            <a:endParaRPr lang="tr-TR"/>
          </a:p>
        </p:txBody>
      </p:sp>
      <p:pic>
        <p:nvPicPr>
          <p:cNvPr id="4" name="İçerik Yer Tutucusu 3">
            <a:extLst>
              <a:ext uri="{FF2B5EF4-FFF2-40B4-BE49-F238E27FC236}">
                <a16:creationId xmlns:a16="http://schemas.microsoft.com/office/drawing/2014/main" id="{DF3AAC39-CFD9-A746-335F-FDE689D45916}"/>
              </a:ext>
            </a:extLst>
          </p:cNvPr>
          <p:cNvPicPr>
            <a:picLocks noGrp="1" noChangeAspect="1"/>
          </p:cNvPicPr>
          <p:nvPr>
            <p:ph idx="1"/>
          </p:nvPr>
        </p:nvPicPr>
        <p:blipFill>
          <a:blip r:embed="rId2"/>
          <a:stretch>
            <a:fillRect/>
          </a:stretch>
        </p:blipFill>
        <p:spPr>
          <a:xfrm>
            <a:off x="2052653" y="2994569"/>
            <a:ext cx="7865036" cy="1112737"/>
          </a:xfrm>
          <a:prstGeom prst="rect">
            <a:avLst/>
          </a:prstGeom>
        </p:spPr>
      </p:pic>
    </p:spTree>
    <p:extLst>
      <p:ext uri="{BB962C8B-B14F-4D97-AF65-F5344CB8AC3E}">
        <p14:creationId xmlns:p14="http://schemas.microsoft.com/office/powerpoint/2010/main" val="4081029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564C165-6463-6AD9-2CC5-37B1FF0F9283}"/>
              </a:ext>
            </a:extLst>
          </p:cNvPr>
          <p:cNvSpPr>
            <a:spLocks noGrp="1"/>
          </p:cNvSpPr>
          <p:nvPr>
            <p:ph idx="1"/>
          </p:nvPr>
        </p:nvSpPr>
        <p:spPr>
          <a:xfrm>
            <a:off x="0" y="0"/>
            <a:ext cx="9950103" cy="3513514"/>
          </a:xfrm>
        </p:spPr>
        <p:txBody>
          <a:bodyPr>
            <a:normAutofit/>
          </a:bodyPr>
          <a:lstStyle/>
          <a:p>
            <a:pPr marL="0" indent="0">
              <a:buNone/>
            </a:pPr>
            <a:r>
              <a:rPr lang="tr-TR" sz="2000" b="1" i="1" u="sng" dirty="0">
                <a:solidFill>
                  <a:srgbClr val="0BB50F"/>
                </a:solidFill>
                <a:effectLst/>
                <a:latin typeface="+mj-lt"/>
                <a:ea typeface="Calibri" panose="020F0502020204030204" pitchFamily="34" charset="0"/>
                <a:cs typeface="Times New Roman" panose="02020603050405020304" pitchFamily="18" charset="0"/>
              </a:rPr>
              <a:t>Yönetici – Müşteri </a:t>
            </a:r>
            <a:r>
              <a:rPr lang="tr-TR" sz="2000" b="1" i="1" u="sng" dirty="0">
                <a:solidFill>
                  <a:srgbClr val="0BB50F"/>
                </a:solidFill>
                <a:latin typeface="+mj-lt"/>
                <a:ea typeface="Calibri" panose="020F0502020204030204" pitchFamily="34" charset="0"/>
                <a:cs typeface="Times New Roman" panose="02020603050405020304" pitchFamily="18" charset="0"/>
              </a:rPr>
              <a:t>Y</a:t>
            </a:r>
            <a:r>
              <a:rPr lang="tr-TR" sz="2000" b="1" i="1" u="sng" dirty="0">
                <a:solidFill>
                  <a:srgbClr val="0BB50F"/>
                </a:solidFill>
                <a:effectLst/>
                <a:latin typeface="+mj-lt"/>
                <a:ea typeface="Calibri" panose="020F0502020204030204" pitchFamily="34" charset="0"/>
                <a:cs typeface="Times New Roman" panose="02020603050405020304" pitchFamily="18" charset="0"/>
              </a:rPr>
              <a:t>önetim Ekranı</a:t>
            </a:r>
            <a:endParaRPr lang="tr-TR" sz="2000" b="1" i="1" u="sng" dirty="0">
              <a:solidFill>
                <a:srgbClr val="0BB50F"/>
              </a:solidFill>
              <a:latin typeface="+mj-lt"/>
            </a:endParaRPr>
          </a:p>
        </p:txBody>
      </p:sp>
      <p:pic>
        <p:nvPicPr>
          <p:cNvPr id="4" name="Resim 3" descr="metin, ekran görüntüsü, yazılım içeren bir resim&#10;&#10;Açıklama otomatik olarak oluşturuldu">
            <a:extLst>
              <a:ext uri="{FF2B5EF4-FFF2-40B4-BE49-F238E27FC236}">
                <a16:creationId xmlns:a16="http://schemas.microsoft.com/office/drawing/2014/main" id="{CD946E98-B179-379B-AAB4-FA0BFD60EEFC}"/>
              </a:ext>
            </a:extLst>
          </p:cNvPr>
          <p:cNvPicPr>
            <a:picLocks noChangeAspect="1"/>
          </p:cNvPicPr>
          <p:nvPr/>
        </p:nvPicPr>
        <p:blipFill>
          <a:blip r:embed="rId2"/>
          <a:stretch>
            <a:fillRect/>
          </a:stretch>
        </p:blipFill>
        <p:spPr>
          <a:xfrm>
            <a:off x="0" y="593174"/>
            <a:ext cx="12192000" cy="6264826"/>
          </a:xfrm>
          <a:prstGeom prst="rect">
            <a:avLst/>
          </a:prstGeom>
        </p:spPr>
      </p:pic>
    </p:spTree>
    <p:extLst>
      <p:ext uri="{BB962C8B-B14F-4D97-AF65-F5344CB8AC3E}">
        <p14:creationId xmlns:p14="http://schemas.microsoft.com/office/powerpoint/2010/main" val="3795912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B86F2B-3AFC-AC85-58F8-48878B2BB1DD}"/>
              </a:ext>
            </a:extLst>
          </p:cNvPr>
          <p:cNvSpPr>
            <a:spLocks noGrp="1"/>
          </p:cNvSpPr>
          <p:nvPr>
            <p:ph type="title"/>
          </p:nvPr>
        </p:nvSpPr>
        <p:spPr/>
        <p:txBody>
          <a:bodyPr/>
          <a:lstStyle/>
          <a:p>
            <a:endParaRPr lang="tr-TR"/>
          </a:p>
        </p:txBody>
      </p:sp>
      <p:pic>
        <p:nvPicPr>
          <p:cNvPr id="4" name="İçerik Yer Tutucusu 3">
            <a:extLst>
              <a:ext uri="{FF2B5EF4-FFF2-40B4-BE49-F238E27FC236}">
                <a16:creationId xmlns:a16="http://schemas.microsoft.com/office/drawing/2014/main" id="{6B9F74A6-C5E9-2402-BE8E-B70049E41CE3}"/>
              </a:ext>
            </a:extLst>
          </p:cNvPr>
          <p:cNvPicPr>
            <a:picLocks noGrp="1" noChangeAspect="1"/>
          </p:cNvPicPr>
          <p:nvPr>
            <p:ph idx="1"/>
          </p:nvPr>
        </p:nvPicPr>
        <p:blipFill>
          <a:blip r:embed="rId2"/>
          <a:stretch>
            <a:fillRect/>
          </a:stretch>
        </p:blipFill>
        <p:spPr>
          <a:xfrm>
            <a:off x="2623099" y="2961494"/>
            <a:ext cx="6945802" cy="935012"/>
          </a:xfrm>
          <a:prstGeom prst="rect">
            <a:avLst/>
          </a:prstGeom>
        </p:spPr>
      </p:pic>
    </p:spTree>
    <p:extLst>
      <p:ext uri="{BB962C8B-B14F-4D97-AF65-F5344CB8AC3E}">
        <p14:creationId xmlns:p14="http://schemas.microsoft.com/office/powerpoint/2010/main" val="49715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D1BCA19-A5B6-4CBD-614A-1EC0B8EB7C67}"/>
              </a:ext>
            </a:extLst>
          </p:cNvPr>
          <p:cNvSpPr>
            <a:spLocks noGrp="1"/>
          </p:cNvSpPr>
          <p:nvPr>
            <p:ph idx="1"/>
          </p:nvPr>
        </p:nvSpPr>
        <p:spPr>
          <a:xfrm>
            <a:off x="0" y="0"/>
            <a:ext cx="9950103" cy="3513514"/>
          </a:xfrm>
        </p:spPr>
        <p:txBody>
          <a:bodyPr/>
          <a:lstStyle/>
          <a:p>
            <a:pPr marL="0" indent="0">
              <a:buNone/>
            </a:pPr>
            <a:r>
              <a:rPr lang="tr-TR" sz="2000" b="1" i="1" u="sng" kern="100" dirty="0">
                <a:solidFill>
                  <a:srgbClr val="0BB50F"/>
                </a:solidFill>
                <a:effectLst/>
                <a:latin typeface="+mj-lt"/>
                <a:ea typeface="Calibri" panose="020F0502020204030204" pitchFamily="34" charset="0"/>
                <a:cs typeface="Times New Roman" panose="02020603050405020304" pitchFamily="18" charset="0"/>
              </a:rPr>
              <a:t>Yönetici –Operasyon </a:t>
            </a:r>
            <a:r>
              <a:rPr lang="tr-TR" sz="2000" b="1" i="1" u="sng" kern="100" dirty="0">
                <a:solidFill>
                  <a:srgbClr val="0BB50F"/>
                </a:solidFill>
                <a:latin typeface="+mj-lt"/>
                <a:ea typeface="Calibri" panose="020F0502020204030204" pitchFamily="34" charset="0"/>
                <a:cs typeface="Times New Roman" panose="02020603050405020304" pitchFamily="18" charset="0"/>
              </a:rPr>
              <a:t>L</a:t>
            </a:r>
            <a:r>
              <a:rPr lang="tr-TR" sz="2000" b="1" i="1" u="sng" kern="100" dirty="0">
                <a:solidFill>
                  <a:srgbClr val="0BB50F"/>
                </a:solidFill>
                <a:effectLst/>
                <a:latin typeface="+mj-lt"/>
                <a:ea typeface="Calibri" panose="020F0502020204030204" pitchFamily="34" charset="0"/>
                <a:cs typeface="Times New Roman" panose="02020603050405020304" pitchFamily="18" charset="0"/>
              </a:rPr>
              <a:t>istesi </a:t>
            </a:r>
            <a:r>
              <a:rPr lang="tr-TR" sz="2000" b="1" i="1" u="sng" kern="100" dirty="0">
                <a:solidFill>
                  <a:srgbClr val="0BB50F"/>
                </a:solidFill>
                <a:latin typeface="+mj-lt"/>
                <a:ea typeface="Calibri" panose="020F0502020204030204" pitchFamily="34" charset="0"/>
                <a:cs typeface="Times New Roman" panose="02020603050405020304" pitchFamily="18" charset="0"/>
              </a:rPr>
              <a:t>G</a:t>
            </a:r>
            <a:r>
              <a:rPr lang="tr-TR" sz="2000" b="1" i="1" u="sng" kern="100" dirty="0">
                <a:solidFill>
                  <a:srgbClr val="0BB50F"/>
                </a:solidFill>
                <a:effectLst/>
                <a:latin typeface="+mj-lt"/>
                <a:ea typeface="Calibri" panose="020F0502020204030204" pitchFamily="34" charset="0"/>
                <a:cs typeface="Times New Roman" panose="02020603050405020304" pitchFamily="18" charset="0"/>
              </a:rPr>
              <a:t>örüntüleme Ekranı</a:t>
            </a:r>
          </a:p>
          <a:p>
            <a:endParaRPr lang="tr-TR" dirty="0"/>
          </a:p>
        </p:txBody>
      </p:sp>
      <p:pic>
        <p:nvPicPr>
          <p:cNvPr id="6" name="Resim 5">
            <a:extLst>
              <a:ext uri="{FF2B5EF4-FFF2-40B4-BE49-F238E27FC236}">
                <a16:creationId xmlns:a16="http://schemas.microsoft.com/office/drawing/2014/main" id="{9D5F5A0D-485E-5783-B460-FA89B31F3D1B}"/>
              </a:ext>
            </a:extLst>
          </p:cNvPr>
          <p:cNvPicPr>
            <a:picLocks noChangeAspect="1"/>
          </p:cNvPicPr>
          <p:nvPr/>
        </p:nvPicPr>
        <p:blipFill>
          <a:blip r:embed="rId2"/>
          <a:stretch>
            <a:fillRect/>
          </a:stretch>
        </p:blipFill>
        <p:spPr>
          <a:xfrm>
            <a:off x="0" y="604036"/>
            <a:ext cx="12192000" cy="6253964"/>
          </a:xfrm>
          <a:prstGeom prst="rect">
            <a:avLst/>
          </a:prstGeom>
        </p:spPr>
      </p:pic>
    </p:spTree>
    <p:extLst>
      <p:ext uri="{BB962C8B-B14F-4D97-AF65-F5344CB8AC3E}">
        <p14:creationId xmlns:p14="http://schemas.microsoft.com/office/powerpoint/2010/main" val="1105068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7F5CED-6F93-0933-8AC9-97E2A309F843}"/>
              </a:ext>
            </a:extLst>
          </p:cNvPr>
          <p:cNvSpPr>
            <a:spLocks noGrp="1"/>
          </p:cNvSpPr>
          <p:nvPr>
            <p:ph type="title"/>
          </p:nvPr>
        </p:nvSpPr>
        <p:spPr/>
        <p:txBody>
          <a:bodyPr/>
          <a:lstStyle/>
          <a:p>
            <a:endParaRPr lang="tr-TR"/>
          </a:p>
        </p:txBody>
      </p:sp>
      <p:pic>
        <p:nvPicPr>
          <p:cNvPr id="4" name="İçerik Yer Tutucusu 3" descr="metin, ekran görüntüsü, yazı tipi içeren bir resim&#10;&#10;Açıklama otomatik olarak oluşturuldu">
            <a:extLst>
              <a:ext uri="{FF2B5EF4-FFF2-40B4-BE49-F238E27FC236}">
                <a16:creationId xmlns:a16="http://schemas.microsoft.com/office/drawing/2014/main" id="{DF44AECF-42BE-F3E7-895A-3BABE6C69B17}"/>
              </a:ext>
            </a:extLst>
          </p:cNvPr>
          <p:cNvPicPr>
            <a:picLocks noGrp="1" noChangeAspect="1"/>
          </p:cNvPicPr>
          <p:nvPr>
            <p:ph idx="1"/>
          </p:nvPr>
        </p:nvPicPr>
        <p:blipFill>
          <a:blip r:embed="rId2"/>
          <a:stretch>
            <a:fillRect/>
          </a:stretch>
        </p:blipFill>
        <p:spPr>
          <a:xfrm>
            <a:off x="2215533" y="2596181"/>
            <a:ext cx="6958447" cy="1152354"/>
          </a:xfrm>
          <a:prstGeom prst="rect">
            <a:avLst/>
          </a:prstGeom>
        </p:spPr>
      </p:pic>
    </p:spTree>
    <p:extLst>
      <p:ext uri="{BB962C8B-B14F-4D97-AF65-F5344CB8AC3E}">
        <p14:creationId xmlns:p14="http://schemas.microsoft.com/office/powerpoint/2010/main" val="24909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ED06E0-CD5A-231E-7DBD-A47B5EC4E078}"/>
              </a:ext>
            </a:extLst>
          </p:cNvPr>
          <p:cNvSpPr>
            <a:spLocks noGrp="1"/>
          </p:cNvSpPr>
          <p:nvPr>
            <p:ph type="title"/>
          </p:nvPr>
        </p:nvSpPr>
        <p:spPr/>
        <p:txBody>
          <a:bodyPr/>
          <a:lstStyle/>
          <a:p>
            <a:r>
              <a:rPr lang="tr-TR" dirty="0"/>
              <a:t>Projenin Amacı</a:t>
            </a:r>
          </a:p>
        </p:txBody>
      </p:sp>
      <p:sp>
        <p:nvSpPr>
          <p:cNvPr id="3" name="İçerik Yer Tutucusu 2">
            <a:extLst>
              <a:ext uri="{FF2B5EF4-FFF2-40B4-BE49-F238E27FC236}">
                <a16:creationId xmlns:a16="http://schemas.microsoft.com/office/drawing/2014/main" id="{43BC4F7E-894A-F074-51F8-D7E8F4C10B61}"/>
              </a:ext>
            </a:extLst>
          </p:cNvPr>
          <p:cNvSpPr>
            <a:spLocks noGrp="1"/>
          </p:cNvSpPr>
          <p:nvPr>
            <p:ph idx="1"/>
          </p:nvPr>
        </p:nvSpPr>
        <p:spPr/>
        <p:txBody>
          <a:bodyPr/>
          <a:lstStyle/>
          <a:p>
            <a:pPr marL="342900" lvl="0" indent="-342900" algn="just">
              <a:lnSpc>
                <a:spcPct val="150000"/>
              </a:lnSpc>
              <a:buSzPts val="1000"/>
              <a:buFont typeface="Symbol" panose="05050102010706020507" pitchFamily="18" charset="2"/>
              <a:buChar char=""/>
              <a:tabLst>
                <a:tab pos="457200" algn="l"/>
              </a:tabLst>
            </a:pPr>
            <a:r>
              <a:rPr lang="tr-TR" sz="1800" b="0" dirty="0">
                <a:solidFill>
                  <a:srgbClr val="000000"/>
                </a:solidFill>
                <a:effectLst/>
                <a:latin typeface="Times New Roman" panose="02020603050405020304" pitchFamily="18" charset="0"/>
                <a:ea typeface="Times New Roman" panose="02020603050405020304" pitchFamily="18" charset="0"/>
              </a:rPr>
              <a:t>Güzellik merkezinden hizmet almak isteyen müşteriler, randevularını planlarken(oluşturma, düzenleme ve iptal etme) yapmak isteyeceği işlemleri bir platform aracılığı ile sunmak</a:t>
            </a:r>
            <a:endParaRPr lang="tr-TR" sz="1800" b="1"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tr-TR" sz="1800" b="0" dirty="0">
                <a:solidFill>
                  <a:srgbClr val="000000"/>
                </a:solidFill>
                <a:effectLst/>
                <a:latin typeface="Times New Roman" panose="02020603050405020304" pitchFamily="18" charset="0"/>
                <a:ea typeface="Times New Roman" panose="02020603050405020304" pitchFamily="18" charset="0"/>
              </a:rPr>
              <a:t>Güzellik merkezinde hizmet veren personelin kendine ait randevuları kolayca takip etmesini sağlamak.</a:t>
            </a:r>
            <a:endParaRPr lang="tr-TR" sz="1800" b="1"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tr-TR" sz="1800" b="0" dirty="0">
                <a:solidFill>
                  <a:srgbClr val="000000"/>
                </a:solidFill>
                <a:effectLst/>
                <a:latin typeface="Times New Roman" panose="02020603050405020304" pitchFamily="18" charset="0"/>
                <a:ea typeface="Times New Roman" panose="02020603050405020304" pitchFamily="18" charset="0"/>
              </a:rPr>
              <a:t>Müşteri ve personel arasında bir bağ kurulmasını sağlamak ve etkileşimi kolaylaştırmak.</a:t>
            </a:r>
            <a:endParaRPr lang="tr-TR" sz="1800" b="1"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tr-TR" sz="1800" b="0" dirty="0">
                <a:solidFill>
                  <a:srgbClr val="000000"/>
                </a:solidFill>
                <a:effectLst/>
                <a:latin typeface="Times New Roman" panose="02020603050405020304" pitchFamily="18" charset="0"/>
                <a:ea typeface="Times New Roman" panose="02020603050405020304" pitchFamily="18" charset="0"/>
              </a:rPr>
              <a:t>Yöneticilerin güzellik merkezinin performansını ve verimliliğini takip ve kontrol etmesini kolaylaştırmak.</a:t>
            </a:r>
            <a:endParaRPr lang="tr-TR" sz="1800" b="1" dirty="0">
              <a:effectLst/>
              <a:latin typeface="Times New Roman" panose="02020603050405020304" pitchFamily="18" charset="0"/>
              <a:ea typeface="Times New Roman" panose="02020603050405020304" pitchFamily="18" charset="0"/>
            </a:endParaRPr>
          </a:p>
          <a:p>
            <a:pPr marL="0" indent="0">
              <a:buNone/>
            </a:pPr>
            <a:endParaRPr lang="tr-TR" dirty="0"/>
          </a:p>
        </p:txBody>
      </p:sp>
    </p:spTree>
    <p:extLst>
      <p:ext uri="{BB962C8B-B14F-4D97-AF65-F5344CB8AC3E}">
        <p14:creationId xmlns:p14="http://schemas.microsoft.com/office/powerpoint/2010/main" val="1458211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C59203-3788-4E03-B7CF-439D5C388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271021D-C5F3-0095-78C1-BB155EDEE9E5}"/>
              </a:ext>
            </a:extLst>
          </p:cNvPr>
          <p:cNvSpPr>
            <a:spLocks noGrp="1"/>
          </p:cNvSpPr>
          <p:nvPr>
            <p:ph type="title"/>
          </p:nvPr>
        </p:nvSpPr>
        <p:spPr>
          <a:xfrm>
            <a:off x="1077362" y="720435"/>
            <a:ext cx="6513197" cy="1507375"/>
          </a:xfrm>
        </p:spPr>
        <p:txBody>
          <a:bodyPr>
            <a:normAutofit/>
          </a:bodyPr>
          <a:lstStyle/>
          <a:p>
            <a:r>
              <a:rPr lang="tr-TR">
                <a:effectLst/>
              </a:rPr>
              <a:t>Sonuç</a:t>
            </a:r>
            <a:endParaRPr lang="tr-TR" dirty="0"/>
          </a:p>
        </p:txBody>
      </p:sp>
      <p:sp>
        <p:nvSpPr>
          <p:cNvPr id="3" name="İçerik Yer Tutucusu 2">
            <a:extLst>
              <a:ext uri="{FF2B5EF4-FFF2-40B4-BE49-F238E27FC236}">
                <a16:creationId xmlns:a16="http://schemas.microsoft.com/office/drawing/2014/main" id="{C9BB3076-AA60-055C-2382-C19BD1629EE0}"/>
              </a:ext>
            </a:extLst>
          </p:cNvPr>
          <p:cNvSpPr>
            <a:spLocks noGrp="1"/>
          </p:cNvSpPr>
          <p:nvPr>
            <p:ph idx="1"/>
          </p:nvPr>
        </p:nvSpPr>
        <p:spPr>
          <a:xfrm>
            <a:off x="1077362" y="2434974"/>
            <a:ext cx="6513197" cy="3505855"/>
          </a:xfrm>
        </p:spPr>
        <p:txBody>
          <a:bodyPr>
            <a:normAutofit/>
          </a:bodyPr>
          <a:lstStyle/>
          <a:p>
            <a:pPr marL="0" indent="0">
              <a:buNone/>
            </a:pPr>
            <a:r>
              <a:rPr lang="tr-TR" kern="100" dirty="0">
                <a:effectLst/>
                <a:latin typeface="Times New Roman" panose="02020603050405020304" pitchFamily="18" charset="0"/>
                <a:ea typeface="Calibri" panose="020F0502020204030204" pitchFamily="34" charset="0"/>
                <a:cs typeface="Times New Roman" panose="02020603050405020304" pitchFamily="18" charset="0"/>
              </a:rPr>
              <a:t>Güzellik merkezi randevu sistemi ve yönetici yönetim paneli, güzellik merkezlerinin verimliliğini artırmak, müşteri deneyimini iyileştirmek ve iş süreçlerini daha etkin yönetmek için önemli bir araç olduğu gösterilmiştir.</a:t>
            </a:r>
            <a:endParaRPr lang="tr-TR"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sp>
        <p:nvSpPr>
          <p:cNvPr id="12" name="Rectangle 11">
            <a:extLst>
              <a:ext uri="{FF2B5EF4-FFF2-40B4-BE49-F238E27FC236}">
                <a16:creationId xmlns:a16="http://schemas.microsoft.com/office/drawing/2014/main" id="{8A058938-758D-450A-9FDB-2F0400AB8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3429000"/>
            <a:ext cx="3463496" cy="34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EE816B5-3840-4903-9656-1A721E428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28504" y="1"/>
            <a:ext cx="3463496" cy="343497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F13C2B5-7F4A-48E4-B19A-5A2F9649B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4500" y="178410"/>
            <a:ext cx="3070455" cy="307045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İşe Alım Yönetimi">
            <a:extLst>
              <a:ext uri="{FF2B5EF4-FFF2-40B4-BE49-F238E27FC236}">
                <a16:creationId xmlns:a16="http://schemas.microsoft.com/office/drawing/2014/main" id="{043BA74B-110F-9FE9-BBC5-ED73809D13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17811" y="782128"/>
            <a:ext cx="1943819" cy="1943819"/>
          </a:xfrm>
          <a:prstGeom prst="rect">
            <a:avLst/>
          </a:prstGeom>
        </p:spPr>
      </p:pic>
      <p:sp>
        <p:nvSpPr>
          <p:cNvPr id="18" name="Rectangle 34">
            <a:extLst>
              <a:ext uri="{FF2B5EF4-FFF2-40B4-BE49-F238E27FC236}">
                <a16:creationId xmlns:a16="http://schemas.microsoft.com/office/drawing/2014/main" id="{23DE04B1-F136-49DF-BD00-FB3FA754C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56413" y="340706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2126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5773FDE-1F63-1112-7EE6-8D96BE2B2C1C}"/>
              </a:ext>
            </a:extLst>
          </p:cNvPr>
          <p:cNvSpPr>
            <a:spLocks noGrp="1"/>
          </p:cNvSpPr>
          <p:nvPr>
            <p:ph idx="1"/>
          </p:nvPr>
        </p:nvSpPr>
        <p:spPr>
          <a:xfrm>
            <a:off x="912470" y="1452956"/>
            <a:ext cx="9950103" cy="3513514"/>
          </a:xfrm>
        </p:spPr>
        <p:txBody>
          <a:bodyPr>
            <a:normAutofit/>
          </a:bodyPr>
          <a:lstStyle/>
          <a:p>
            <a:pPr marL="0" indent="0" algn="ctr">
              <a:buNone/>
            </a:pPr>
            <a:endParaRPr lang="tr-TR" sz="4800" dirty="0"/>
          </a:p>
          <a:p>
            <a:pPr marL="0" indent="0" algn="ctr">
              <a:buNone/>
            </a:pPr>
            <a:r>
              <a:rPr lang="tr-TR" sz="4800" dirty="0"/>
              <a:t>TEŞEKKÜRLER</a:t>
            </a:r>
          </a:p>
        </p:txBody>
      </p:sp>
    </p:spTree>
    <p:extLst>
      <p:ext uri="{BB962C8B-B14F-4D97-AF65-F5344CB8AC3E}">
        <p14:creationId xmlns:p14="http://schemas.microsoft.com/office/powerpoint/2010/main" val="284180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636B70-F70B-7968-E347-8375642A7CCF}"/>
              </a:ext>
            </a:extLst>
          </p:cNvPr>
          <p:cNvSpPr>
            <a:spLocks noGrp="1"/>
          </p:cNvSpPr>
          <p:nvPr>
            <p:ph type="title"/>
          </p:nvPr>
        </p:nvSpPr>
        <p:spPr/>
        <p:txBody>
          <a:bodyPr>
            <a:normAutofit fontScale="90000"/>
          </a:bodyPr>
          <a:lstStyle/>
          <a:p>
            <a:br>
              <a:rPr lang="tr-TR" dirty="0">
                <a:solidFill>
                  <a:srgbClr val="244061"/>
                </a:solidFill>
                <a:latin typeface="Avenir Next LT Pro (Başlıklar)"/>
              </a:rPr>
            </a:br>
            <a:br>
              <a:rPr lang="tr-TR" dirty="0">
                <a:solidFill>
                  <a:srgbClr val="244061"/>
                </a:solidFill>
                <a:latin typeface="Avenir Next LT Pro (Başlıklar)"/>
              </a:rPr>
            </a:br>
            <a:br>
              <a:rPr lang="tr-TR" sz="3200" b="0" i="0" u="none" strike="noStrike" dirty="0">
                <a:solidFill>
                  <a:srgbClr val="244061"/>
                </a:solidFill>
                <a:effectLst/>
                <a:latin typeface="Avenir Next LT Pro (Başlıklar)"/>
              </a:rPr>
            </a:br>
            <a:r>
              <a:rPr lang="tr-TR" dirty="0">
                <a:latin typeface="Avenir Next LT Pro (Başlıklar)"/>
              </a:rPr>
              <a:t>Projenin</a:t>
            </a:r>
            <a:r>
              <a:rPr lang="tr-TR" sz="3200" i="0" u="none" strike="noStrike" dirty="0">
                <a:effectLst/>
                <a:latin typeface="Avenir Next LT Pro (Başlıklar)"/>
              </a:rPr>
              <a:t> Literatür İncelemesi</a:t>
            </a:r>
            <a:endParaRPr lang="tr-TR" dirty="0">
              <a:latin typeface="Avenir Next LT Pro (Başlıklar)"/>
            </a:endParaRPr>
          </a:p>
        </p:txBody>
      </p:sp>
      <p:graphicFrame>
        <p:nvGraphicFramePr>
          <p:cNvPr id="5" name="Tablo 5">
            <a:extLst>
              <a:ext uri="{FF2B5EF4-FFF2-40B4-BE49-F238E27FC236}">
                <a16:creationId xmlns:a16="http://schemas.microsoft.com/office/drawing/2014/main" id="{F77E6C4E-9BC3-0732-BF27-E63CE9A5E8AC}"/>
              </a:ext>
            </a:extLst>
          </p:cNvPr>
          <p:cNvGraphicFramePr>
            <a:graphicFrameLocks noGrp="1"/>
          </p:cNvGraphicFramePr>
          <p:nvPr>
            <p:ph idx="1"/>
            <p:extLst>
              <p:ext uri="{D42A27DB-BD31-4B8C-83A1-F6EECF244321}">
                <p14:modId xmlns:p14="http://schemas.microsoft.com/office/powerpoint/2010/main" val="2879404082"/>
              </p:ext>
            </p:extLst>
          </p:nvPr>
        </p:nvGraphicFramePr>
        <p:xfrm>
          <a:off x="1077912" y="2427287"/>
          <a:ext cx="10449525" cy="3983110"/>
        </p:xfrm>
        <a:graphic>
          <a:graphicData uri="http://schemas.openxmlformats.org/drawingml/2006/table">
            <a:tbl>
              <a:tblPr firstRow="1" bandRow="1">
                <a:tableStyleId>{5C22544A-7EE6-4342-B048-85BDC9FD1C3A}</a:tableStyleId>
              </a:tblPr>
              <a:tblGrid>
                <a:gridCol w="2089905">
                  <a:extLst>
                    <a:ext uri="{9D8B030D-6E8A-4147-A177-3AD203B41FA5}">
                      <a16:colId xmlns:a16="http://schemas.microsoft.com/office/drawing/2014/main" val="3706163974"/>
                    </a:ext>
                  </a:extLst>
                </a:gridCol>
                <a:gridCol w="2089905">
                  <a:extLst>
                    <a:ext uri="{9D8B030D-6E8A-4147-A177-3AD203B41FA5}">
                      <a16:colId xmlns:a16="http://schemas.microsoft.com/office/drawing/2014/main" val="2971093736"/>
                    </a:ext>
                  </a:extLst>
                </a:gridCol>
                <a:gridCol w="2089905">
                  <a:extLst>
                    <a:ext uri="{9D8B030D-6E8A-4147-A177-3AD203B41FA5}">
                      <a16:colId xmlns:a16="http://schemas.microsoft.com/office/drawing/2014/main" val="1372013380"/>
                    </a:ext>
                  </a:extLst>
                </a:gridCol>
                <a:gridCol w="2089905">
                  <a:extLst>
                    <a:ext uri="{9D8B030D-6E8A-4147-A177-3AD203B41FA5}">
                      <a16:colId xmlns:a16="http://schemas.microsoft.com/office/drawing/2014/main" val="2214618740"/>
                    </a:ext>
                  </a:extLst>
                </a:gridCol>
                <a:gridCol w="2089905">
                  <a:extLst>
                    <a:ext uri="{9D8B030D-6E8A-4147-A177-3AD203B41FA5}">
                      <a16:colId xmlns:a16="http://schemas.microsoft.com/office/drawing/2014/main" val="1191405376"/>
                    </a:ext>
                  </a:extLst>
                </a:gridCol>
              </a:tblGrid>
              <a:tr h="599830">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endParaRPr lang="tr-TR" dirty="0"/>
                    </a:p>
                  </a:txBody>
                  <a:tcPr/>
                </a:tc>
                <a:tc>
                  <a:txBody>
                    <a:bodyPr/>
                    <a:lstStyle/>
                    <a:p>
                      <a:endParaRPr lang="tr-TR"/>
                    </a:p>
                  </a:txBody>
                  <a:tcPr/>
                </a:tc>
                <a:extLst>
                  <a:ext uri="{0D108BD9-81ED-4DB2-BD59-A6C34878D82A}">
                    <a16:rowId xmlns:a16="http://schemas.microsoft.com/office/drawing/2014/main" val="1776404189"/>
                  </a:ext>
                </a:extLst>
              </a:tr>
              <a:tr h="599830">
                <a:tc>
                  <a:txBody>
                    <a:bodyPr/>
                    <a:lstStyle/>
                    <a:p>
                      <a:r>
                        <a:rPr lang="tr-TR" dirty="0"/>
                        <a:t>Personel Kısıtı</a:t>
                      </a:r>
                    </a:p>
                  </a:txBody>
                  <a:tcPr/>
                </a:tc>
                <a:tc>
                  <a:txBody>
                    <a:bodyPr/>
                    <a:lstStyle/>
                    <a:p>
                      <a:r>
                        <a:rPr lang="tr-TR" dirty="0"/>
                        <a:t>Randevu iletişim numaralarıyla sağlanıyor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Personel Kısıtı</a:t>
                      </a:r>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Personel Kısıtı</a:t>
                      </a:r>
                    </a:p>
                    <a:p>
                      <a:endParaRPr lang="tr-TR" dirty="0"/>
                    </a:p>
                  </a:txBody>
                  <a:tcPr/>
                </a:tc>
                <a:tc>
                  <a:txBody>
                    <a:bodyPr/>
                    <a:lstStyle/>
                    <a:p>
                      <a:r>
                        <a:rPr lang="tr-TR" dirty="0"/>
                        <a:t>Sınırsız</a:t>
                      </a:r>
                    </a:p>
                  </a:txBody>
                  <a:tcPr/>
                </a:tc>
                <a:extLst>
                  <a:ext uri="{0D108BD9-81ED-4DB2-BD59-A6C34878D82A}">
                    <a16:rowId xmlns:a16="http://schemas.microsoft.com/office/drawing/2014/main" val="2751037277"/>
                  </a:ext>
                </a:extLst>
              </a:tr>
              <a:tr h="599830">
                <a:tc>
                  <a:txBody>
                    <a:bodyPr/>
                    <a:lstStyle/>
                    <a:p>
                      <a:r>
                        <a:rPr lang="tr-TR" dirty="0"/>
                        <a:t>Müşteri Kısıtı</a:t>
                      </a:r>
                    </a:p>
                  </a:txBody>
                  <a:tcPr/>
                </a:tc>
                <a:tc>
                  <a:txBody>
                    <a:bodyPr/>
                    <a:lstStyle/>
                    <a:p>
                      <a:r>
                        <a:rPr lang="tr-TR" dirty="0"/>
                        <a:t>Müşteri, personel , yönetici  panelleri yok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Müşteri Kısıtı</a:t>
                      </a:r>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Müşteri Kısıtı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Sınırsız</a:t>
                      </a:r>
                    </a:p>
                    <a:p>
                      <a:endParaRPr lang="tr-TR" dirty="0"/>
                    </a:p>
                  </a:txBody>
                  <a:tcPr/>
                </a:tc>
                <a:extLst>
                  <a:ext uri="{0D108BD9-81ED-4DB2-BD59-A6C34878D82A}">
                    <a16:rowId xmlns:a16="http://schemas.microsoft.com/office/drawing/2014/main" val="2640229027"/>
                  </a:ext>
                </a:extLst>
              </a:tr>
              <a:tr h="599830">
                <a:tc>
                  <a:txBody>
                    <a:bodyPr/>
                    <a:lstStyle/>
                    <a:p>
                      <a:r>
                        <a:rPr lang="tr-TR" dirty="0"/>
                        <a:t>Randevu Kısıtı</a:t>
                      </a:r>
                    </a:p>
                  </a:txBody>
                  <a:tcPr/>
                </a:tc>
                <a:tc>
                  <a:txBody>
                    <a:bodyPr/>
                    <a:lstStyle/>
                    <a:p>
                      <a:r>
                        <a:rPr lang="tr-TR" dirty="0"/>
                        <a:t>Ürünler yok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Randevu Kısıtı</a:t>
                      </a:r>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Randevu Kısıtı</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Sınırsız</a:t>
                      </a:r>
                    </a:p>
                    <a:p>
                      <a:endParaRPr lang="tr-TR" dirty="0"/>
                    </a:p>
                  </a:txBody>
                  <a:tcPr/>
                </a:tc>
                <a:extLst>
                  <a:ext uri="{0D108BD9-81ED-4DB2-BD59-A6C34878D82A}">
                    <a16:rowId xmlns:a16="http://schemas.microsoft.com/office/drawing/2014/main" val="1887427378"/>
                  </a:ext>
                </a:extLst>
              </a:tr>
              <a:tr h="599830">
                <a:tc>
                  <a:txBody>
                    <a:bodyPr/>
                    <a:lstStyle/>
                    <a:p>
                      <a:r>
                        <a:rPr lang="tr-TR" dirty="0"/>
                        <a:t>Kiralama Usulü</a:t>
                      </a:r>
                    </a:p>
                  </a:txBody>
                  <a:tcPr/>
                </a:tc>
                <a:tc>
                  <a:txBody>
                    <a:bodyPr/>
                    <a:lstStyle/>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Kiralama Usulü</a:t>
                      </a:r>
                    </a:p>
                    <a:p>
                      <a:endParaRPr lang="tr-T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Kiralama Usulü</a:t>
                      </a:r>
                    </a:p>
                  </a:txBody>
                  <a:tcPr/>
                </a:tc>
                <a:tc>
                  <a:txBody>
                    <a:bodyPr/>
                    <a:lstStyle/>
                    <a:p>
                      <a:r>
                        <a:rPr lang="tr-TR" dirty="0"/>
                        <a:t>Tek seferlik ücret ödemesi sınırsız kullanım</a:t>
                      </a:r>
                    </a:p>
                  </a:txBody>
                  <a:tcPr/>
                </a:tc>
                <a:extLst>
                  <a:ext uri="{0D108BD9-81ED-4DB2-BD59-A6C34878D82A}">
                    <a16:rowId xmlns:a16="http://schemas.microsoft.com/office/drawing/2014/main" val="43278635"/>
                  </a:ext>
                </a:extLst>
              </a:tr>
            </a:tbl>
          </a:graphicData>
        </a:graphic>
      </p:graphicFrame>
      <p:pic>
        <p:nvPicPr>
          <p:cNvPr id="7" name="Resim 6">
            <a:extLst>
              <a:ext uri="{FF2B5EF4-FFF2-40B4-BE49-F238E27FC236}">
                <a16:creationId xmlns:a16="http://schemas.microsoft.com/office/drawing/2014/main" id="{730A28A6-C6FB-17B5-F74A-B5C72285856C}"/>
              </a:ext>
            </a:extLst>
          </p:cNvPr>
          <p:cNvPicPr>
            <a:picLocks noChangeAspect="1"/>
          </p:cNvPicPr>
          <p:nvPr/>
        </p:nvPicPr>
        <p:blipFill>
          <a:blip r:embed="rId2"/>
          <a:stretch>
            <a:fillRect/>
          </a:stretch>
        </p:blipFill>
        <p:spPr>
          <a:xfrm>
            <a:off x="1077361" y="2427287"/>
            <a:ext cx="2085563" cy="577590"/>
          </a:xfrm>
          <a:prstGeom prst="rect">
            <a:avLst/>
          </a:prstGeom>
        </p:spPr>
      </p:pic>
      <p:pic>
        <p:nvPicPr>
          <p:cNvPr id="9" name="Resim 8">
            <a:extLst>
              <a:ext uri="{FF2B5EF4-FFF2-40B4-BE49-F238E27FC236}">
                <a16:creationId xmlns:a16="http://schemas.microsoft.com/office/drawing/2014/main" id="{0C0A44EF-C013-689F-714C-EAF0DB041321}"/>
              </a:ext>
            </a:extLst>
          </p:cNvPr>
          <p:cNvPicPr>
            <a:picLocks noChangeAspect="1"/>
          </p:cNvPicPr>
          <p:nvPr/>
        </p:nvPicPr>
        <p:blipFill>
          <a:blip r:embed="rId3"/>
          <a:stretch>
            <a:fillRect/>
          </a:stretch>
        </p:blipFill>
        <p:spPr>
          <a:xfrm>
            <a:off x="3162924" y="2427288"/>
            <a:ext cx="2085563" cy="577589"/>
          </a:xfrm>
          <a:prstGeom prst="rect">
            <a:avLst/>
          </a:prstGeom>
        </p:spPr>
      </p:pic>
      <p:pic>
        <p:nvPicPr>
          <p:cNvPr id="11" name="Resim 10">
            <a:extLst>
              <a:ext uri="{FF2B5EF4-FFF2-40B4-BE49-F238E27FC236}">
                <a16:creationId xmlns:a16="http://schemas.microsoft.com/office/drawing/2014/main" id="{07E0C1BD-102D-ED5A-A9BB-A999241E96F3}"/>
              </a:ext>
            </a:extLst>
          </p:cNvPr>
          <p:cNvPicPr>
            <a:picLocks noChangeAspect="1"/>
          </p:cNvPicPr>
          <p:nvPr/>
        </p:nvPicPr>
        <p:blipFill>
          <a:blip r:embed="rId4"/>
          <a:stretch>
            <a:fillRect/>
          </a:stretch>
        </p:blipFill>
        <p:spPr>
          <a:xfrm>
            <a:off x="5272919" y="2427286"/>
            <a:ext cx="2060579" cy="573197"/>
          </a:xfrm>
          <a:prstGeom prst="rect">
            <a:avLst/>
          </a:prstGeom>
        </p:spPr>
      </p:pic>
      <p:pic>
        <p:nvPicPr>
          <p:cNvPr id="13" name="Resim 12">
            <a:extLst>
              <a:ext uri="{FF2B5EF4-FFF2-40B4-BE49-F238E27FC236}">
                <a16:creationId xmlns:a16="http://schemas.microsoft.com/office/drawing/2014/main" id="{2FDD40E2-8659-81B5-CAC7-9769036997D4}"/>
              </a:ext>
            </a:extLst>
          </p:cNvPr>
          <p:cNvPicPr>
            <a:picLocks noChangeAspect="1"/>
          </p:cNvPicPr>
          <p:nvPr/>
        </p:nvPicPr>
        <p:blipFill>
          <a:blip r:embed="rId5"/>
          <a:stretch>
            <a:fillRect/>
          </a:stretch>
        </p:blipFill>
        <p:spPr>
          <a:xfrm>
            <a:off x="7333497" y="2427285"/>
            <a:ext cx="2109995" cy="568871"/>
          </a:xfrm>
          <a:prstGeom prst="rect">
            <a:avLst/>
          </a:prstGeom>
        </p:spPr>
      </p:pic>
      <p:pic>
        <p:nvPicPr>
          <p:cNvPr id="15" name="Resim 14">
            <a:extLst>
              <a:ext uri="{FF2B5EF4-FFF2-40B4-BE49-F238E27FC236}">
                <a16:creationId xmlns:a16="http://schemas.microsoft.com/office/drawing/2014/main" id="{A2CF2C87-AA4A-DA99-EC17-9B72971BA43B}"/>
              </a:ext>
            </a:extLst>
          </p:cNvPr>
          <p:cNvPicPr>
            <a:picLocks noChangeAspect="1"/>
          </p:cNvPicPr>
          <p:nvPr/>
        </p:nvPicPr>
        <p:blipFill>
          <a:blip r:embed="rId6"/>
          <a:stretch>
            <a:fillRect/>
          </a:stretch>
        </p:blipFill>
        <p:spPr>
          <a:xfrm>
            <a:off x="9418508" y="2434201"/>
            <a:ext cx="2085563" cy="568870"/>
          </a:xfrm>
          <a:prstGeom prst="rect">
            <a:avLst/>
          </a:prstGeom>
        </p:spPr>
      </p:pic>
    </p:spTree>
    <p:extLst>
      <p:ext uri="{BB962C8B-B14F-4D97-AF65-F5344CB8AC3E}">
        <p14:creationId xmlns:p14="http://schemas.microsoft.com/office/powerpoint/2010/main" val="280591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858D4F-B900-9C48-8354-D45D33017547}"/>
              </a:ext>
            </a:extLst>
          </p:cNvPr>
          <p:cNvSpPr>
            <a:spLocks noGrp="1"/>
          </p:cNvSpPr>
          <p:nvPr>
            <p:ph type="title"/>
          </p:nvPr>
        </p:nvSpPr>
        <p:spPr>
          <a:xfrm>
            <a:off x="1077362" y="720434"/>
            <a:ext cx="9950103" cy="1507376"/>
          </a:xfrm>
        </p:spPr>
        <p:txBody>
          <a:bodyPr>
            <a:normAutofit fontScale="90000"/>
          </a:bodyPr>
          <a:lstStyle/>
          <a:p>
            <a:br>
              <a:rPr lang="tr-TR" b="0" i="0" dirty="0">
                <a:solidFill>
                  <a:srgbClr val="374151"/>
                </a:solidFill>
                <a:effectLst/>
                <a:latin typeface="Söhne"/>
              </a:rPr>
            </a:br>
            <a:br>
              <a:rPr lang="tr-TR" b="0" i="0" dirty="0">
                <a:solidFill>
                  <a:srgbClr val="374151"/>
                </a:solidFill>
                <a:effectLst/>
                <a:latin typeface="Söhne"/>
              </a:rPr>
            </a:br>
            <a:br>
              <a:rPr lang="tr-TR" b="0" i="0" dirty="0">
                <a:solidFill>
                  <a:srgbClr val="374151"/>
                </a:solidFill>
                <a:effectLst/>
                <a:latin typeface="Söhne"/>
              </a:rPr>
            </a:br>
            <a:br>
              <a:rPr lang="tr-TR" b="0" i="0" dirty="0">
                <a:solidFill>
                  <a:srgbClr val="374151"/>
                </a:solidFill>
                <a:effectLst/>
                <a:latin typeface="Söhne"/>
              </a:rPr>
            </a:br>
            <a:r>
              <a:rPr lang="tr-TR" i="0" dirty="0">
                <a:effectLst/>
                <a:latin typeface="Avenir Next LT Pro (Başlıklar)"/>
              </a:rPr>
              <a:t>Teorik Çerçeve</a:t>
            </a:r>
            <a:br>
              <a:rPr lang="tr-TR" b="0" i="0" dirty="0">
                <a:solidFill>
                  <a:srgbClr val="374151"/>
                </a:solidFill>
                <a:effectLst/>
                <a:latin typeface="Söhne"/>
              </a:rPr>
            </a:br>
            <a:endParaRPr lang="tr-TR" dirty="0"/>
          </a:p>
        </p:txBody>
      </p:sp>
      <p:sp>
        <p:nvSpPr>
          <p:cNvPr id="3" name="İçerik Yer Tutucusu 2">
            <a:extLst>
              <a:ext uri="{FF2B5EF4-FFF2-40B4-BE49-F238E27FC236}">
                <a16:creationId xmlns:a16="http://schemas.microsoft.com/office/drawing/2014/main" id="{E632CF13-FDE9-FEF0-4CC0-1B97C8D67002}"/>
              </a:ext>
            </a:extLst>
          </p:cNvPr>
          <p:cNvSpPr>
            <a:spLocks noGrp="1"/>
          </p:cNvSpPr>
          <p:nvPr>
            <p:ph idx="1"/>
          </p:nvPr>
        </p:nvSpPr>
        <p:spPr/>
        <p:txBody>
          <a:bodyPr/>
          <a:lstStyle/>
          <a:p>
            <a:pPr marL="0" indent="0">
              <a:buNone/>
            </a:pPr>
            <a:r>
              <a:rPr lang="tr-TR" dirty="0"/>
              <a:t>Randevu sistemi 3 panelden oluşmaktadır.</a:t>
            </a:r>
          </a:p>
          <a:p>
            <a:pPr marL="560070" lvl="1" indent="-285750">
              <a:buFont typeface="Arial" panose="020B0604020202020204" pitchFamily="34" charset="0"/>
              <a:buChar char="•"/>
            </a:pPr>
            <a:r>
              <a:rPr lang="tr-TR" b="0" dirty="0"/>
              <a:t>Müşteri</a:t>
            </a:r>
          </a:p>
          <a:p>
            <a:pPr marL="560070" lvl="1" indent="-285750">
              <a:buFont typeface="Arial" panose="020B0604020202020204" pitchFamily="34" charset="0"/>
              <a:buChar char="•"/>
            </a:pPr>
            <a:r>
              <a:rPr lang="tr-TR" b="0" dirty="0"/>
              <a:t>Personel</a:t>
            </a:r>
          </a:p>
          <a:p>
            <a:pPr marL="560070" lvl="1" indent="-285750">
              <a:buFont typeface="Arial" panose="020B0604020202020204" pitchFamily="34" charset="0"/>
              <a:buChar char="•"/>
            </a:pPr>
            <a:r>
              <a:rPr lang="tr-TR" b="0" dirty="0"/>
              <a:t>Yönetici</a:t>
            </a:r>
          </a:p>
          <a:p>
            <a:pPr marL="560070" lvl="1" indent="-285750">
              <a:buFont typeface="Arial" panose="020B0604020202020204" pitchFamily="34" charset="0"/>
              <a:buChar char="•"/>
            </a:pPr>
            <a:endParaRPr lang="tr-TR" b="0" dirty="0"/>
          </a:p>
          <a:p>
            <a:pPr lvl="1"/>
            <a:endParaRPr lang="tr-TR" b="0" dirty="0"/>
          </a:p>
        </p:txBody>
      </p:sp>
    </p:spTree>
    <p:extLst>
      <p:ext uri="{BB962C8B-B14F-4D97-AF65-F5344CB8AC3E}">
        <p14:creationId xmlns:p14="http://schemas.microsoft.com/office/powerpoint/2010/main" val="408195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4A1708-CC52-F4C0-09DC-1EBF09AF14B9}"/>
              </a:ext>
            </a:extLst>
          </p:cNvPr>
          <p:cNvSpPr>
            <a:spLocks noGrp="1"/>
          </p:cNvSpPr>
          <p:nvPr>
            <p:ph type="title"/>
          </p:nvPr>
        </p:nvSpPr>
        <p:spPr/>
        <p:txBody>
          <a:bodyPr>
            <a:normAutofit/>
          </a:bodyPr>
          <a:lstStyle/>
          <a:p>
            <a:r>
              <a:rPr lang="tr-TR" sz="2900" i="0" dirty="0">
                <a:solidFill>
                  <a:srgbClr val="374151"/>
                </a:solidFill>
                <a:effectLst/>
              </a:rPr>
              <a:t>Sistem gereksinimleri ve kullanıcı ihtiyaçları</a:t>
            </a:r>
            <a:endParaRPr lang="tr-TR" sz="2900" dirty="0"/>
          </a:p>
        </p:txBody>
      </p:sp>
      <p:sp>
        <p:nvSpPr>
          <p:cNvPr id="3" name="İçerik Yer Tutucusu 2">
            <a:extLst>
              <a:ext uri="{FF2B5EF4-FFF2-40B4-BE49-F238E27FC236}">
                <a16:creationId xmlns:a16="http://schemas.microsoft.com/office/drawing/2014/main" id="{E5EB1926-C0DB-64EC-C08F-2706986CC2D1}"/>
              </a:ext>
            </a:extLst>
          </p:cNvPr>
          <p:cNvSpPr>
            <a:spLocks noGrp="1"/>
          </p:cNvSpPr>
          <p:nvPr>
            <p:ph idx="1"/>
          </p:nvPr>
        </p:nvSpPr>
        <p:spPr/>
        <p:txBody>
          <a:bodyPr/>
          <a:lstStyle/>
          <a:p>
            <a:r>
              <a:rPr lang="tr-TR" sz="1800" b="0" dirty="0">
                <a:solidFill>
                  <a:srgbClr val="000000"/>
                </a:solidFill>
                <a:effectLst/>
                <a:latin typeface="Times New Roman" panose="02020603050405020304" pitchFamily="18" charset="0"/>
                <a:ea typeface="Times New Roman" panose="02020603050405020304" pitchFamily="18" charset="0"/>
              </a:rPr>
              <a:t>Güzellik merkezlerinde en iyi bilinen randevu planlama şekli, müşterilerin personelle telefon görüşmesi aracılığıyla veya yüz yüze iletişim kurarak randevu almasıdır, online randevu sistemi sayesinde müşteriler güzellik merkezlerinden aldıkları hizmetleri istedikleri zaman ve kolaylıkla ve güvenle planlayabileceklerdir. Bu işlev, müşterilerin memnuniyetini artıracak, bekleme sürelerini azaltacak ve güzellik merkezi personelinin randevu takibini ve yönetimini daha verimli hale getirmek için büyük bir avantaj sağlayacaktır.</a:t>
            </a:r>
          </a:p>
          <a:p>
            <a:r>
              <a:rPr lang="tr-TR" dirty="0">
                <a:solidFill>
                  <a:srgbClr val="000000"/>
                </a:solidFill>
                <a:latin typeface="Times New Roman" panose="02020603050405020304" pitchFamily="18" charset="0"/>
                <a:ea typeface="Times New Roman" panose="02020603050405020304" pitchFamily="18" charset="0"/>
              </a:rPr>
              <a:t>Yönetici taraflı ise tüm isterler takip edilebilir, kontrol edilebilir ve gerekli ekleme silme erişimleri sağlanabilmektedir.</a:t>
            </a:r>
            <a:endParaRPr lang="tr-TR" sz="1800" b="1" dirty="0">
              <a:effectLst/>
              <a:latin typeface="Times New Roman" panose="02020603050405020304" pitchFamily="18" charset="0"/>
              <a:ea typeface="Times New Roman" panose="02020603050405020304" pitchFamily="18" charset="0"/>
            </a:endParaRPr>
          </a:p>
          <a:p>
            <a:endParaRPr lang="tr-TR" dirty="0"/>
          </a:p>
        </p:txBody>
      </p:sp>
    </p:spTree>
    <p:extLst>
      <p:ext uri="{BB962C8B-B14F-4D97-AF65-F5344CB8AC3E}">
        <p14:creationId xmlns:p14="http://schemas.microsoft.com/office/powerpoint/2010/main" val="262941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4A5A4D7-CA95-CD81-009A-DFF4B235711B}"/>
              </a:ext>
            </a:extLst>
          </p:cNvPr>
          <p:cNvSpPr>
            <a:spLocks noGrp="1"/>
          </p:cNvSpPr>
          <p:nvPr>
            <p:ph type="title"/>
          </p:nvPr>
        </p:nvSpPr>
        <p:spPr>
          <a:xfrm>
            <a:off x="1077364" y="720435"/>
            <a:ext cx="4140096" cy="1507375"/>
          </a:xfrm>
        </p:spPr>
        <p:txBody>
          <a:bodyPr>
            <a:normAutofit/>
          </a:bodyPr>
          <a:lstStyle/>
          <a:p>
            <a:r>
              <a:rPr lang="tr-TR" i="0" dirty="0">
                <a:effectLst/>
              </a:rPr>
              <a:t>Veri tabanı tasarımı ve yönetimi</a:t>
            </a:r>
            <a:endParaRPr lang="tr-TR" dirty="0"/>
          </a:p>
        </p:txBody>
      </p:sp>
      <p:sp>
        <p:nvSpPr>
          <p:cNvPr id="3" name="İçerik Yer Tutucusu 2">
            <a:extLst>
              <a:ext uri="{FF2B5EF4-FFF2-40B4-BE49-F238E27FC236}">
                <a16:creationId xmlns:a16="http://schemas.microsoft.com/office/drawing/2014/main" id="{6A0344BE-3998-B1D0-E0E7-4E1C29C70275}"/>
              </a:ext>
            </a:extLst>
          </p:cNvPr>
          <p:cNvSpPr>
            <a:spLocks noGrp="1"/>
          </p:cNvSpPr>
          <p:nvPr>
            <p:ph idx="1"/>
          </p:nvPr>
        </p:nvSpPr>
        <p:spPr>
          <a:xfrm>
            <a:off x="1077364" y="2427316"/>
            <a:ext cx="4140096" cy="3513514"/>
          </a:xfrm>
        </p:spPr>
        <p:txBody>
          <a:bodyPr>
            <a:normAutofit/>
          </a:bodyPr>
          <a:lstStyle/>
          <a:p>
            <a:r>
              <a:rPr lang="tr-TR" dirty="0"/>
              <a:t>Veri tabanı tasarımı için Database First kullanılmıştır.</a:t>
            </a:r>
          </a:p>
          <a:p>
            <a:endParaRPr lang="tr-TR" dirty="0"/>
          </a:p>
        </p:txBody>
      </p:sp>
      <p:sp>
        <p:nvSpPr>
          <p:cNvPr id="12" name="Freeform: Shape 11">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Resim 4">
            <a:extLst>
              <a:ext uri="{FF2B5EF4-FFF2-40B4-BE49-F238E27FC236}">
                <a16:creationId xmlns:a16="http://schemas.microsoft.com/office/drawing/2014/main" id="{1FD219B0-9732-21A4-10E8-2FC099D5DE2D}"/>
              </a:ext>
            </a:extLst>
          </p:cNvPr>
          <p:cNvPicPr>
            <a:picLocks noChangeAspect="1"/>
          </p:cNvPicPr>
          <p:nvPr/>
        </p:nvPicPr>
        <p:blipFill>
          <a:blip r:embed="rId2"/>
          <a:stretch>
            <a:fillRect/>
          </a:stretch>
        </p:blipFill>
        <p:spPr>
          <a:xfrm>
            <a:off x="5217460" y="977010"/>
            <a:ext cx="6411865" cy="4905076"/>
          </a:xfrm>
          <a:prstGeom prst="rect">
            <a:avLst/>
          </a:prstGeom>
        </p:spPr>
      </p:pic>
    </p:spTree>
    <p:extLst>
      <p:ext uri="{BB962C8B-B14F-4D97-AF65-F5344CB8AC3E}">
        <p14:creationId xmlns:p14="http://schemas.microsoft.com/office/powerpoint/2010/main" val="2698260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292ADC-F36C-9D57-7910-ED1E19449286}"/>
              </a:ext>
            </a:extLst>
          </p:cNvPr>
          <p:cNvSpPr>
            <a:spLocks noGrp="1"/>
          </p:cNvSpPr>
          <p:nvPr>
            <p:ph type="title"/>
          </p:nvPr>
        </p:nvSpPr>
        <p:spPr/>
        <p:txBody>
          <a:bodyPr/>
          <a:lstStyle/>
          <a:p>
            <a:r>
              <a:rPr lang="tr-TR" sz="2900" i="0" dirty="0">
                <a:solidFill>
                  <a:srgbClr val="374151"/>
                </a:solidFill>
                <a:effectLst/>
              </a:rPr>
              <a:t>Kullanılan</a:t>
            </a:r>
            <a:r>
              <a:rPr lang="tr-TR" i="0" dirty="0">
                <a:solidFill>
                  <a:srgbClr val="374151"/>
                </a:solidFill>
                <a:effectLst/>
              </a:rPr>
              <a:t> teknolojiler ve programlama dilleri</a:t>
            </a:r>
            <a:endParaRPr lang="tr-TR" dirty="0"/>
          </a:p>
        </p:txBody>
      </p:sp>
      <p:sp>
        <p:nvSpPr>
          <p:cNvPr id="3" name="İçerik Yer Tutucusu 2">
            <a:extLst>
              <a:ext uri="{FF2B5EF4-FFF2-40B4-BE49-F238E27FC236}">
                <a16:creationId xmlns:a16="http://schemas.microsoft.com/office/drawing/2014/main" id="{FEAA26CF-B436-DFD1-E879-5BACAD98B7F2}"/>
              </a:ext>
            </a:extLst>
          </p:cNvPr>
          <p:cNvSpPr>
            <a:spLocks noGrp="1"/>
          </p:cNvSpPr>
          <p:nvPr>
            <p:ph idx="1"/>
          </p:nvPr>
        </p:nvSpPr>
        <p:spPr/>
        <p:txBody>
          <a:bodyPr/>
          <a:lstStyle/>
          <a:p>
            <a:r>
              <a:rPr lang="tr-TR" dirty="0"/>
              <a:t>ASP .NET CORE MVC</a:t>
            </a:r>
          </a:p>
          <a:p>
            <a:r>
              <a:rPr lang="tr-TR" dirty="0"/>
              <a:t>HTML-CSS</a:t>
            </a:r>
          </a:p>
          <a:p>
            <a:r>
              <a:rPr lang="tr-TR" dirty="0"/>
              <a:t>BOOTSTRAP</a:t>
            </a:r>
          </a:p>
          <a:p>
            <a:r>
              <a:rPr lang="tr-TR" dirty="0"/>
              <a:t>MİCROSOFT SQL SERVER</a:t>
            </a:r>
          </a:p>
        </p:txBody>
      </p:sp>
    </p:spTree>
    <p:extLst>
      <p:ext uri="{BB962C8B-B14F-4D97-AF65-F5344CB8AC3E}">
        <p14:creationId xmlns:p14="http://schemas.microsoft.com/office/powerpoint/2010/main" val="378195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F0F44A-599B-B45D-B135-F8A0DD7A88F5}"/>
              </a:ext>
            </a:extLst>
          </p:cNvPr>
          <p:cNvSpPr>
            <a:spLocks noGrp="1"/>
          </p:cNvSpPr>
          <p:nvPr>
            <p:ph type="title"/>
          </p:nvPr>
        </p:nvSpPr>
        <p:spPr>
          <a:xfrm>
            <a:off x="0" y="-480676"/>
            <a:ext cx="9950103" cy="1507376"/>
          </a:xfrm>
        </p:spPr>
        <p:txBody>
          <a:bodyPr>
            <a:normAutofit/>
          </a:bodyPr>
          <a:lstStyle/>
          <a:p>
            <a:r>
              <a:rPr lang="tr-TR" sz="2900" i="0" dirty="0">
                <a:solidFill>
                  <a:srgbClr val="374151"/>
                </a:solidFill>
                <a:effectLst/>
              </a:rPr>
              <a:t>Sistem arayüzleri</a:t>
            </a:r>
            <a:br>
              <a:rPr lang="tr-TR" sz="2900" i="0" dirty="0">
                <a:solidFill>
                  <a:srgbClr val="374151"/>
                </a:solidFill>
                <a:effectLst/>
              </a:rPr>
            </a:br>
            <a:endParaRPr lang="tr-TR" sz="2900" dirty="0"/>
          </a:p>
        </p:txBody>
      </p:sp>
      <p:pic>
        <p:nvPicPr>
          <p:cNvPr id="4" name="İçerik Yer Tutucusu 3" descr="metin, ekran görüntüsü, mobilya, iç mekan tasarımı içeren bir resim&#10;&#10;Açıklama otomatik olarak oluşturuldu">
            <a:extLst>
              <a:ext uri="{FF2B5EF4-FFF2-40B4-BE49-F238E27FC236}">
                <a16:creationId xmlns:a16="http://schemas.microsoft.com/office/drawing/2014/main" id="{A0F3191E-8C4B-56DD-1A0A-1F9BDFCFFF5E}"/>
              </a:ext>
            </a:extLst>
          </p:cNvPr>
          <p:cNvPicPr>
            <a:picLocks noGrp="1" noChangeAspect="1"/>
          </p:cNvPicPr>
          <p:nvPr>
            <p:ph idx="1"/>
          </p:nvPr>
        </p:nvPicPr>
        <p:blipFill>
          <a:blip r:embed="rId2"/>
          <a:stretch>
            <a:fillRect/>
          </a:stretch>
        </p:blipFill>
        <p:spPr>
          <a:xfrm>
            <a:off x="0" y="1026699"/>
            <a:ext cx="12163102" cy="5831301"/>
          </a:xfrm>
          <a:prstGeom prst="rect">
            <a:avLst/>
          </a:prstGeom>
        </p:spPr>
      </p:pic>
      <p:sp>
        <p:nvSpPr>
          <p:cNvPr id="5" name="Başlık 1">
            <a:extLst>
              <a:ext uri="{FF2B5EF4-FFF2-40B4-BE49-F238E27FC236}">
                <a16:creationId xmlns:a16="http://schemas.microsoft.com/office/drawing/2014/main" id="{A154278E-C8BB-8833-B71B-A0AF322FA8F6}"/>
              </a:ext>
            </a:extLst>
          </p:cNvPr>
          <p:cNvSpPr txBox="1">
            <a:spLocks/>
          </p:cNvSpPr>
          <p:nvPr/>
        </p:nvSpPr>
        <p:spPr>
          <a:xfrm>
            <a:off x="0" y="-874680"/>
            <a:ext cx="9950103" cy="1749360"/>
          </a:xfrm>
          <a:prstGeom prst="rect">
            <a:avLst/>
          </a:prstGeom>
        </p:spPr>
        <p:txBody>
          <a:bodyPr vert="horz" lIns="91440" tIns="45720" rIns="91440" bIns="45720" rtlCol="0" anchor="b">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endParaRPr lang="tr-TR" sz="1800" b="0" i="1" u="sng" dirty="0">
              <a:solidFill>
                <a:srgbClr val="374151"/>
              </a:solidFill>
            </a:endParaRPr>
          </a:p>
          <a:p>
            <a:endParaRPr lang="tr-TR" sz="1800" b="0" i="1" u="sng" dirty="0">
              <a:solidFill>
                <a:srgbClr val="374151"/>
              </a:solidFill>
            </a:endParaRPr>
          </a:p>
          <a:p>
            <a:endParaRPr lang="tr-TR" sz="1800" b="0" i="1" u="sng" dirty="0">
              <a:solidFill>
                <a:srgbClr val="374151"/>
              </a:solidFill>
            </a:endParaRPr>
          </a:p>
          <a:p>
            <a:endParaRPr lang="tr-TR" sz="1800" b="0" i="1" u="sng" dirty="0">
              <a:solidFill>
                <a:srgbClr val="374151"/>
              </a:solidFill>
            </a:endParaRPr>
          </a:p>
          <a:p>
            <a:r>
              <a:rPr lang="tr-TR" sz="2000" i="1" u="sng" dirty="0">
                <a:solidFill>
                  <a:srgbClr val="0BB50F"/>
                </a:solidFill>
              </a:rPr>
              <a:t>Anasayfa</a:t>
            </a:r>
            <a:r>
              <a:rPr lang="tr-TR" sz="1800" b="0" i="1" u="sng" dirty="0">
                <a:solidFill>
                  <a:srgbClr val="0BB50F"/>
                </a:solidFill>
              </a:rPr>
              <a:t>:</a:t>
            </a:r>
          </a:p>
        </p:txBody>
      </p:sp>
    </p:spTree>
    <p:extLst>
      <p:ext uri="{BB962C8B-B14F-4D97-AF65-F5344CB8AC3E}">
        <p14:creationId xmlns:p14="http://schemas.microsoft.com/office/powerpoint/2010/main" val="167911725"/>
      </p:ext>
    </p:extLst>
  </p:cSld>
  <p:clrMapOvr>
    <a:masterClrMapping/>
  </p:clrMapOvr>
</p:sld>
</file>

<file path=ppt/theme/theme1.xml><?xml version="1.0" encoding="utf-8"?>
<a:theme xmlns:a="http://schemas.openxmlformats.org/drawingml/2006/main" name="BlocksVTI">
  <a:themeElements>
    <a:clrScheme name="Blocks">
      <a:dk1>
        <a:sysClr val="windowText" lastClr="000000"/>
      </a:dk1>
      <a:lt1>
        <a:sysClr val="window" lastClr="FFFFFF"/>
      </a:lt1>
      <a:dk2>
        <a:srgbClr val="1B3843"/>
      </a:dk2>
      <a:lt2>
        <a:srgbClr val="F2F3F1"/>
      </a:lt2>
      <a:accent1>
        <a:srgbClr val="7A8592"/>
      </a:accent1>
      <a:accent2>
        <a:srgbClr val="8C8C96"/>
      </a:accent2>
      <a:accent3>
        <a:srgbClr val="7A6C76"/>
      </a:accent3>
      <a:accent4>
        <a:srgbClr val="A7AA9D"/>
      </a:accent4>
      <a:accent5>
        <a:srgbClr val="63787F"/>
      </a:accent5>
      <a:accent6>
        <a:srgbClr val="889DA5"/>
      </a:accent6>
      <a:hlink>
        <a:srgbClr val="71819B"/>
      </a:hlink>
      <a:folHlink>
        <a:srgbClr val="7E8B85"/>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63B1AF04-FCE1-40CA-AA71-C647D5E65159}">
  <we:reference id="22ff87a5-132f-4d52-9e97-94d888e4dd91" version="3.1.0.0" store="EXCatalog" storeType="EXCatalog"/>
  <we:alternateReferences>
    <we:reference id="WA104380050" version="3.1.0.0" store="tr-TR"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43DB614-5242-4476-A08B-0F80CAB6C167}">
  <we:reference id="ea375709-5511-4a7d-9ad9-0150d03e7fbe" version="3.1.0.0" store="EXCatalog" storeType="EXCatalog"/>
  <we:alternateReferences>
    <we:reference id="WA104380602" version="3.1.0.0" store="tr-TR"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226</TotalTime>
  <Words>393</Words>
  <Application>Microsoft Office PowerPoint</Application>
  <PresentationFormat>Geniş ekran</PresentationFormat>
  <Paragraphs>84</Paragraphs>
  <Slides>31</Slides>
  <Notes>2</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31</vt:i4>
      </vt:variant>
    </vt:vector>
  </HeadingPairs>
  <TitlesOfParts>
    <vt:vector size="40" baseType="lpstr">
      <vt:lpstr>Arial</vt:lpstr>
      <vt:lpstr>Avenir Next LT Pro</vt:lpstr>
      <vt:lpstr>Avenir Next LT Pro (Başlıklar)</vt:lpstr>
      <vt:lpstr>Avenir Next LT Pro Light</vt:lpstr>
      <vt:lpstr>Calibri</vt:lpstr>
      <vt:lpstr>Söhne</vt:lpstr>
      <vt:lpstr>Symbol</vt:lpstr>
      <vt:lpstr>Times New Roman</vt:lpstr>
      <vt:lpstr>BlocksVTI</vt:lpstr>
      <vt:lpstr>İSTANBUL MEDENİYET ÜNİVERSİTESİ MÜHENDİSLİK VE DOĞA BİLİMLERİ FAKÜLTESİ BİLGİSAYAR MÜHENDİSLİĞİ  </vt:lpstr>
      <vt:lpstr>İÇİNDEKİLER</vt:lpstr>
      <vt:lpstr>Projenin Amacı</vt:lpstr>
      <vt:lpstr>   Projenin Literatür İncelemesi</vt:lpstr>
      <vt:lpstr>    Teorik Çerçeve </vt:lpstr>
      <vt:lpstr>Sistem gereksinimleri ve kullanıcı ihtiyaçları</vt:lpstr>
      <vt:lpstr>Veri tabanı tasarımı ve yönetimi</vt:lpstr>
      <vt:lpstr>Kullanılan teknolojiler ve programlama dilleri</vt:lpstr>
      <vt:lpstr>Sistem arayüzleri </vt:lpstr>
      <vt:lpstr>Giriş Ekranı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Sonuç</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DİLARA KARADUMAN</dc:creator>
  <cp:lastModifiedBy>DİLARA KARADUMAN</cp:lastModifiedBy>
  <cp:revision>6</cp:revision>
  <dcterms:created xsi:type="dcterms:W3CDTF">2023-06-15T17:12:30Z</dcterms:created>
  <dcterms:modified xsi:type="dcterms:W3CDTF">2023-06-15T23:17:03Z</dcterms:modified>
</cp:coreProperties>
</file>